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314" r:id="rId7"/>
    <p:sldId id="304" r:id="rId8"/>
    <p:sldId id="315" r:id="rId9"/>
    <p:sldId id="305" r:id="rId10"/>
    <p:sldId id="306" r:id="rId11"/>
    <p:sldId id="262" r:id="rId12"/>
    <p:sldId id="263" r:id="rId13"/>
    <p:sldId id="264" r:id="rId14"/>
    <p:sldId id="265" r:id="rId15"/>
    <p:sldId id="266" r:id="rId16"/>
    <p:sldId id="268" r:id="rId17"/>
    <p:sldId id="287" r:id="rId18"/>
    <p:sldId id="288" r:id="rId19"/>
    <p:sldId id="309" r:id="rId20"/>
    <p:sldId id="310" r:id="rId21"/>
    <p:sldId id="311" r:id="rId22"/>
    <p:sldId id="307" r:id="rId23"/>
    <p:sldId id="308" r:id="rId24"/>
    <p:sldId id="299" r:id="rId25"/>
    <p:sldId id="274" r:id="rId26"/>
    <p:sldId id="277" r:id="rId27"/>
    <p:sldId id="301" r:id="rId28"/>
    <p:sldId id="295" r:id="rId29"/>
    <p:sldId id="275" r:id="rId30"/>
    <p:sldId id="296" r:id="rId31"/>
    <p:sldId id="300" r:id="rId32"/>
    <p:sldId id="260" r:id="rId33"/>
    <p:sldId id="312" r:id="rId34"/>
    <p:sldId id="313" r:id="rId35"/>
    <p:sldId id="303" r:id="rId36"/>
    <p:sldId id="284" r:id="rId3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5F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AA790-FC38-4A8F-A130-952D415EC0E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FC588-8810-4FC5-BEA8-C7A19F80ADE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Total Revenue        $309M</a:t>
          </a:r>
        </a:p>
      </dgm:t>
    </dgm:pt>
    <dgm:pt modelId="{347BAE97-907C-4543-82E3-BE0EBA82B578}" type="parTrans" cxnId="{35DEF53C-1862-4C22-994F-C4F9648F0A76}">
      <dgm:prSet/>
      <dgm:spPr/>
      <dgm:t>
        <a:bodyPr/>
        <a:lstStyle/>
        <a:p>
          <a:endParaRPr lang="en-US"/>
        </a:p>
      </dgm:t>
    </dgm:pt>
    <dgm:pt modelId="{2BB06C42-B6A3-4BA4-9BDE-7228A87496F7}" type="sibTrans" cxnId="{35DEF53C-1862-4C22-994F-C4F9648F0A76}">
      <dgm:prSet/>
      <dgm:spPr/>
      <dgm:t>
        <a:bodyPr/>
        <a:lstStyle/>
        <a:p>
          <a:endParaRPr lang="en-US"/>
        </a:p>
      </dgm:t>
    </dgm:pt>
    <dgm:pt modelId="{F27DC17F-2721-4F4D-89E0-C9090928B36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State Scholarship / Aid               $20M</a:t>
          </a:r>
        </a:p>
      </dgm:t>
    </dgm:pt>
    <dgm:pt modelId="{A722509A-E4CC-414B-912B-D05B4BF262BA}" type="parTrans" cxnId="{D683E99E-9060-4EDF-BCAA-BC2127A30E42}">
      <dgm:prSet/>
      <dgm:spPr/>
      <dgm:t>
        <a:bodyPr/>
        <a:lstStyle/>
        <a:p>
          <a:endParaRPr lang="en-US"/>
        </a:p>
      </dgm:t>
    </dgm:pt>
    <dgm:pt modelId="{974F7496-ABCA-45F2-8408-DE2AB485D604}" type="sibTrans" cxnId="{D683E99E-9060-4EDF-BCAA-BC2127A30E42}">
      <dgm:prSet/>
      <dgm:spPr/>
      <dgm:t>
        <a:bodyPr/>
        <a:lstStyle/>
        <a:p>
          <a:endParaRPr lang="en-US"/>
        </a:p>
      </dgm:t>
    </dgm:pt>
    <dgm:pt modelId="{BF480C8C-7545-4B7E-97C7-E7439B14229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Net Tuition &amp; Fees (less state scholarship) $163M</a:t>
          </a:r>
        </a:p>
      </dgm:t>
    </dgm:pt>
    <dgm:pt modelId="{7301A418-7D16-4416-BCE0-F00D31BD025A}" type="parTrans" cxnId="{5B454041-422C-4B2D-951F-89BBE025A536}">
      <dgm:prSet/>
      <dgm:spPr/>
      <dgm:t>
        <a:bodyPr/>
        <a:lstStyle/>
        <a:p>
          <a:endParaRPr lang="en-US"/>
        </a:p>
      </dgm:t>
    </dgm:pt>
    <dgm:pt modelId="{27FE69C2-3808-40E0-AA35-2CE5CB118C8D}" type="sibTrans" cxnId="{5B454041-422C-4B2D-951F-89BBE025A536}">
      <dgm:prSet/>
      <dgm:spPr/>
      <dgm:t>
        <a:bodyPr/>
        <a:lstStyle/>
        <a:p>
          <a:endParaRPr lang="en-US"/>
        </a:p>
      </dgm:t>
    </dgm:pt>
    <dgm:pt modelId="{8097DC10-A8CE-4F92-A2E0-D27D034ED04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Auxiliary               $72M</a:t>
          </a:r>
        </a:p>
      </dgm:t>
    </dgm:pt>
    <dgm:pt modelId="{A74F9DCD-1219-4634-B54E-DC199C346561}" type="parTrans" cxnId="{F49B59E7-87D6-4996-A2BF-185532BDF2AE}">
      <dgm:prSet/>
      <dgm:spPr/>
      <dgm:t>
        <a:bodyPr/>
        <a:lstStyle/>
        <a:p>
          <a:endParaRPr lang="en-US"/>
        </a:p>
      </dgm:t>
    </dgm:pt>
    <dgm:pt modelId="{9EE5A6DB-FC8E-40A5-B769-B2D153102E90}" type="sibTrans" cxnId="{F49B59E7-87D6-4996-A2BF-185532BDF2AE}">
      <dgm:prSet/>
      <dgm:spPr/>
      <dgm:t>
        <a:bodyPr/>
        <a:lstStyle/>
        <a:p>
          <a:endParaRPr lang="en-US"/>
        </a:p>
      </dgm:t>
    </dgm:pt>
    <dgm:pt modelId="{FE5636D5-2126-4BF0-A6EE-30F337CE57C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State Appropriations      $33M</a:t>
          </a:r>
        </a:p>
      </dgm:t>
    </dgm:pt>
    <dgm:pt modelId="{D5974582-9B72-4EF7-927E-57067777A5E8}" type="parTrans" cxnId="{8F16DA8D-0210-4897-94CE-48BDD185D804}">
      <dgm:prSet/>
      <dgm:spPr/>
      <dgm:t>
        <a:bodyPr/>
        <a:lstStyle/>
        <a:p>
          <a:endParaRPr lang="en-US"/>
        </a:p>
      </dgm:t>
    </dgm:pt>
    <dgm:pt modelId="{33070BE3-0D3E-44A2-B5D1-49E857168FD4}" type="sibTrans" cxnId="{8F16DA8D-0210-4897-94CE-48BDD185D804}">
      <dgm:prSet/>
      <dgm:spPr/>
      <dgm:t>
        <a:bodyPr/>
        <a:lstStyle/>
        <a:p>
          <a:endParaRPr lang="en-US"/>
        </a:p>
      </dgm:t>
    </dgm:pt>
    <dgm:pt modelId="{AD5BE1D7-8D98-44AE-888D-379C835A115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Other              $2M</a:t>
          </a:r>
        </a:p>
      </dgm:t>
    </dgm:pt>
    <dgm:pt modelId="{24D2AA65-EC57-4ACA-BBDE-A60242D9914D}" type="parTrans" cxnId="{04D99625-0E1C-462B-AA5A-11EF6A4B3DE0}">
      <dgm:prSet/>
      <dgm:spPr/>
      <dgm:t>
        <a:bodyPr/>
        <a:lstStyle/>
        <a:p>
          <a:endParaRPr lang="en-US"/>
        </a:p>
      </dgm:t>
    </dgm:pt>
    <dgm:pt modelId="{BC36F72B-9311-41F6-974B-ADCD67199D3C}" type="sibTrans" cxnId="{04D99625-0E1C-462B-AA5A-11EF6A4B3DE0}">
      <dgm:prSet/>
      <dgm:spPr/>
      <dgm:t>
        <a:bodyPr/>
        <a:lstStyle/>
        <a:p>
          <a:endParaRPr lang="en-US"/>
        </a:p>
      </dgm:t>
    </dgm:pt>
    <dgm:pt modelId="{B27F48DA-2329-481D-BC43-57648514724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Federal*              $19M</a:t>
          </a:r>
        </a:p>
      </dgm:t>
    </dgm:pt>
    <dgm:pt modelId="{487CB699-2470-4B1F-98D7-0307FE22CB20}" type="parTrans" cxnId="{D970607A-5413-42B3-B4F5-F408F5B5096D}">
      <dgm:prSet/>
      <dgm:spPr/>
      <dgm:t>
        <a:bodyPr/>
        <a:lstStyle/>
        <a:p>
          <a:endParaRPr lang="en-US"/>
        </a:p>
      </dgm:t>
    </dgm:pt>
    <dgm:pt modelId="{6527073E-D798-4CEF-8B7C-70CA04B4D0AC}" type="sibTrans" cxnId="{D970607A-5413-42B3-B4F5-F408F5B5096D}">
      <dgm:prSet/>
      <dgm:spPr/>
      <dgm:t>
        <a:bodyPr/>
        <a:lstStyle/>
        <a:p>
          <a:endParaRPr lang="en-US"/>
        </a:p>
      </dgm:t>
    </dgm:pt>
    <dgm:pt modelId="{68472EBD-8656-4C4F-A2C8-A01F040C454B}" type="pres">
      <dgm:prSet presAssocID="{025AA790-FC38-4A8F-A130-952D415EC0E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5D1A20-82CC-4B17-97B9-11ADC17487D6}" type="pres">
      <dgm:prSet presAssocID="{F5CFC588-8810-4FC5-BEA8-C7A19F80ADE5}" presName="centerShape" presStyleLbl="node0" presStyleIdx="0" presStyleCnt="1"/>
      <dgm:spPr/>
      <dgm:t>
        <a:bodyPr/>
        <a:lstStyle/>
        <a:p>
          <a:endParaRPr lang="en-US"/>
        </a:p>
      </dgm:t>
    </dgm:pt>
    <dgm:pt modelId="{58296D5B-C028-4B87-A7A0-38F67014A9AF}" type="pres">
      <dgm:prSet presAssocID="{D5974582-9B72-4EF7-927E-57067777A5E8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6C774646-F80A-46C9-8802-98198E400C29}" type="pres">
      <dgm:prSet presAssocID="{FE5636D5-2126-4BF0-A6EE-30F337CE57CA}" presName="node" presStyleLbl="node1" presStyleIdx="0" presStyleCnt="6" custRadScaleRad="87649" custRadScaleInc="-1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37DCA-5BAC-4D00-B11C-7F7D85558256}" type="pres">
      <dgm:prSet presAssocID="{A722509A-E4CC-414B-912B-D05B4BF262BA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75BB3597-8052-49D3-A67A-DB5493B74D7D}" type="pres">
      <dgm:prSet presAssocID="{F27DC17F-2721-4F4D-89E0-C9090928B364}" presName="node" presStyleLbl="node1" presStyleIdx="1" presStyleCnt="6" custRadScaleRad="102167" custRadScaleInc="-16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425AB3-6B88-4EC3-9E70-263C313F166B}" type="pres">
      <dgm:prSet presAssocID="{7301A418-7D16-4416-BCE0-F00D31BD025A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021CF020-C392-48B4-8658-67FA3955C8A7}" type="pres">
      <dgm:prSet presAssocID="{BF480C8C-7545-4B7E-97C7-E7439B14229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0D3C90-6902-4959-9482-E6A0A0610361}" type="pres">
      <dgm:prSet presAssocID="{A74F9DCD-1219-4634-B54E-DC199C346561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E9C69665-267F-41F2-BFC1-B39966B0B716}" type="pres">
      <dgm:prSet presAssocID="{8097DC10-A8CE-4F92-A2E0-D27D034ED0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FEA60-201D-4DA5-AE8E-1764E054257D}" type="pres">
      <dgm:prSet presAssocID="{24D2AA65-EC57-4ACA-BBDE-A60242D9914D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3D8A8F57-4484-4239-872A-3F1DCF842770}" type="pres">
      <dgm:prSet presAssocID="{AD5BE1D7-8D98-44AE-888D-379C835A115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9BD54-5838-4FC5-A502-8ECCD5D4939C}" type="pres">
      <dgm:prSet presAssocID="{487CB699-2470-4B1F-98D7-0307FE22CB20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305184B7-4B08-4056-88D7-BEBF34B72B5E}" type="pres">
      <dgm:prSet presAssocID="{B27F48DA-2329-481D-BC43-57648514724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54041-422C-4B2D-951F-89BBE025A536}" srcId="{F5CFC588-8810-4FC5-BEA8-C7A19F80ADE5}" destId="{BF480C8C-7545-4B7E-97C7-E7439B14229F}" srcOrd="2" destOrd="0" parTransId="{7301A418-7D16-4416-BCE0-F00D31BD025A}" sibTransId="{27FE69C2-3808-40E0-AA35-2CE5CB118C8D}"/>
    <dgm:cxn modelId="{792404EC-6FC8-4869-B2ED-36D19421A243}" type="presOf" srcId="{F5CFC588-8810-4FC5-BEA8-C7A19F80ADE5}" destId="{FE5D1A20-82CC-4B17-97B9-11ADC17487D6}" srcOrd="0" destOrd="0" presId="urn:microsoft.com/office/officeart/2005/8/layout/radial4"/>
    <dgm:cxn modelId="{F127C497-137F-499B-ACC5-F560EC1941E3}" type="presOf" srcId="{8097DC10-A8CE-4F92-A2E0-D27D034ED047}" destId="{E9C69665-267F-41F2-BFC1-B39966B0B716}" srcOrd="0" destOrd="0" presId="urn:microsoft.com/office/officeart/2005/8/layout/radial4"/>
    <dgm:cxn modelId="{D683E99E-9060-4EDF-BCAA-BC2127A30E42}" srcId="{F5CFC588-8810-4FC5-BEA8-C7A19F80ADE5}" destId="{F27DC17F-2721-4F4D-89E0-C9090928B364}" srcOrd="1" destOrd="0" parTransId="{A722509A-E4CC-414B-912B-D05B4BF262BA}" sibTransId="{974F7496-ABCA-45F2-8408-DE2AB485D604}"/>
    <dgm:cxn modelId="{313F429A-E2F2-4A88-A0C5-46F65CCD20C1}" type="presOf" srcId="{FE5636D5-2126-4BF0-A6EE-30F337CE57CA}" destId="{6C774646-F80A-46C9-8802-98198E400C29}" srcOrd="0" destOrd="0" presId="urn:microsoft.com/office/officeart/2005/8/layout/radial4"/>
    <dgm:cxn modelId="{DD4FA0EB-269A-48DB-AA38-B18A77BCA8EF}" type="presOf" srcId="{B27F48DA-2329-481D-BC43-576485147246}" destId="{305184B7-4B08-4056-88D7-BEBF34B72B5E}" srcOrd="0" destOrd="0" presId="urn:microsoft.com/office/officeart/2005/8/layout/radial4"/>
    <dgm:cxn modelId="{F49B59E7-87D6-4996-A2BF-185532BDF2AE}" srcId="{F5CFC588-8810-4FC5-BEA8-C7A19F80ADE5}" destId="{8097DC10-A8CE-4F92-A2E0-D27D034ED047}" srcOrd="3" destOrd="0" parTransId="{A74F9DCD-1219-4634-B54E-DC199C346561}" sibTransId="{9EE5A6DB-FC8E-40A5-B769-B2D153102E90}"/>
    <dgm:cxn modelId="{04D99625-0E1C-462B-AA5A-11EF6A4B3DE0}" srcId="{F5CFC588-8810-4FC5-BEA8-C7A19F80ADE5}" destId="{AD5BE1D7-8D98-44AE-888D-379C835A115A}" srcOrd="4" destOrd="0" parTransId="{24D2AA65-EC57-4ACA-BBDE-A60242D9914D}" sibTransId="{BC36F72B-9311-41F6-974B-ADCD67199D3C}"/>
    <dgm:cxn modelId="{06FED29C-44C3-4C2A-985F-319EC1E241BE}" type="presOf" srcId="{F27DC17F-2721-4F4D-89E0-C9090928B364}" destId="{75BB3597-8052-49D3-A67A-DB5493B74D7D}" srcOrd="0" destOrd="0" presId="urn:microsoft.com/office/officeart/2005/8/layout/radial4"/>
    <dgm:cxn modelId="{D970607A-5413-42B3-B4F5-F408F5B5096D}" srcId="{F5CFC588-8810-4FC5-BEA8-C7A19F80ADE5}" destId="{B27F48DA-2329-481D-BC43-576485147246}" srcOrd="5" destOrd="0" parTransId="{487CB699-2470-4B1F-98D7-0307FE22CB20}" sibTransId="{6527073E-D798-4CEF-8B7C-70CA04B4D0AC}"/>
    <dgm:cxn modelId="{D453D229-1DF2-48D2-859B-1785BD47E7CD}" type="presOf" srcId="{7301A418-7D16-4416-BCE0-F00D31BD025A}" destId="{AE425AB3-6B88-4EC3-9E70-263C313F166B}" srcOrd="0" destOrd="0" presId="urn:microsoft.com/office/officeart/2005/8/layout/radial4"/>
    <dgm:cxn modelId="{D479CEE3-5510-4249-899B-F26D6CC08659}" type="presOf" srcId="{D5974582-9B72-4EF7-927E-57067777A5E8}" destId="{58296D5B-C028-4B87-A7A0-38F67014A9AF}" srcOrd="0" destOrd="0" presId="urn:microsoft.com/office/officeart/2005/8/layout/radial4"/>
    <dgm:cxn modelId="{47A1325A-1D99-4999-8D09-554BEE8B6E72}" type="presOf" srcId="{BF480C8C-7545-4B7E-97C7-E7439B14229F}" destId="{021CF020-C392-48B4-8658-67FA3955C8A7}" srcOrd="0" destOrd="0" presId="urn:microsoft.com/office/officeart/2005/8/layout/radial4"/>
    <dgm:cxn modelId="{4752C1DB-FC37-4B14-83FB-CC0086A0DD59}" type="presOf" srcId="{24D2AA65-EC57-4ACA-BBDE-A60242D9914D}" destId="{E87FEA60-201D-4DA5-AE8E-1764E054257D}" srcOrd="0" destOrd="0" presId="urn:microsoft.com/office/officeart/2005/8/layout/radial4"/>
    <dgm:cxn modelId="{F5F3DB74-3D21-44FE-ABD5-C5D80E6461D0}" type="presOf" srcId="{A74F9DCD-1219-4634-B54E-DC199C346561}" destId="{3F0D3C90-6902-4959-9482-E6A0A0610361}" srcOrd="0" destOrd="0" presId="urn:microsoft.com/office/officeart/2005/8/layout/radial4"/>
    <dgm:cxn modelId="{8F16DA8D-0210-4897-94CE-48BDD185D804}" srcId="{F5CFC588-8810-4FC5-BEA8-C7A19F80ADE5}" destId="{FE5636D5-2126-4BF0-A6EE-30F337CE57CA}" srcOrd="0" destOrd="0" parTransId="{D5974582-9B72-4EF7-927E-57067777A5E8}" sibTransId="{33070BE3-0D3E-44A2-B5D1-49E857168FD4}"/>
    <dgm:cxn modelId="{6C31657E-A104-433E-9355-B5E0E2FAC6B7}" type="presOf" srcId="{487CB699-2470-4B1F-98D7-0307FE22CB20}" destId="{2649BD54-5838-4FC5-A502-8ECCD5D4939C}" srcOrd="0" destOrd="0" presId="urn:microsoft.com/office/officeart/2005/8/layout/radial4"/>
    <dgm:cxn modelId="{0FD6615C-5C72-467E-92E2-B95A8BB5C5F2}" type="presOf" srcId="{A722509A-E4CC-414B-912B-D05B4BF262BA}" destId="{22A37DCA-5BAC-4D00-B11C-7F7D85558256}" srcOrd="0" destOrd="0" presId="urn:microsoft.com/office/officeart/2005/8/layout/radial4"/>
    <dgm:cxn modelId="{F2BC7D5C-C5A5-4B39-B439-60D15955F785}" type="presOf" srcId="{AD5BE1D7-8D98-44AE-888D-379C835A115A}" destId="{3D8A8F57-4484-4239-872A-3F1DCF842770}" srcOrd="0" destOrd="0" presId="urn:microsoft.com/office/officeart/2005/8/layout/radial4"/>
    <dgm:cxn modelId="{35DEF53C-1862-4C22-994F-C4F9648F0A76}" srcId="{025AA790-FC38-4A8F-A130-952D415EC0EF}" destId="{F5CFC588-8810-4FC5-BEA8-C7A19F80ADE5}" srcOrd="0" destOrd="0" parTransId="{347BAE97-907C-4543-82E3-BE0EBA82B578}" sibTransId="{2BB06C42-B6A3-4BA4-9BDE-7228A87496F7}"/>
    <dgm:cxn modelId="{7BB2CECC-CB1A-4ADE-9D74-ED74A309F38C}" type="presOf" srcId="{025AA790-FC38-4A8F-A130-952D415EC0EF}" destId="{68472EBD-8656-4C4F-A2C8-A01F040C454B}" srcOrd="0" destOrd="0" presId="urn:microsoft.com/office/officeart/2005/8/layout/radial4"/>
    <dgm:cxn modelId="{D7AD6E26-EBAE-46C9-A266-08326E7C6942}" type="presParOf" srcId="{68472EBD-8656-4C4F-A2C8-A01F040C454B}" destId="{FE5D1A20-82CC-4B17-97B9-11ADC17487D6}" srcOrd="0" destOrd="0" presId="urn:microsoft.com/office/officeart/2005/8/layout/radial4"/>
    <dgm:cxn modelId="{76FD3700-C3BB-44C3-8F2B-3CC648FFE920}" type="presParOf" srcId="{68472EBD-8656-4C4F-A2C8-A01F040C454B}" destId="{58296D5B-C028-4B87-A7A0-38F67014A9AF}" srcOrd="1" destOrd="0" presId="urn:microsoft.com/office/officeart/2005/8/layout/radial4"/>
    <dgm:cxn modelId="{988FBDB2-ADCB-4C66-8D0C-E39A0A76E11E}" type="presParOf" srcId="{68472EBD-8656-4C4F-A2C8-A01F040C454B}" destId="{6C774646-F80A-46C9-8802-98198E400C29}" srcOrd="2" destOrd="0" presId="urn:microsoft.com/office/officeart/2005/8/layout/radial4"/>
    <dgm:cxn modelId="{4E6806BA-E002-4DC7-B310-EBEE3F68DEA7}" type="presParOf" srcId="{68472EBD-8656-4C4F-A2C8-A01F040C454B}" destId="{22A37DCA-5BAC-4D00-B11C-7F7D85558256}" srcOrd="3" destOrd="0" presId="urn:microsoft.com/office/officeart/2005/8/layout/radial4"/>
    <dgm:cxn modelId="{A70F48BB-37EB-4405-B8C1-5F0AD3655E51}" type="presParOf" srcId="{68472EBD-8656-4C4F-A2C8-A01F040C454B}" destId="{75BB3597-8052-49D3-A67A-DB5493B74D7D}" srcOrd="4" destOrd="0" presId="urn:microsoft.com/office/officeart/2005/8/layout/radial4"/>
    <dgm:cxn modelId="{E6EF9B8B-A014-4443-AC77-C5AB70C50BB3}" type="presParOf" srcId="{68472EBD-8656-4C4F-A2C8-A01F040C454B}" destId="{AE425AB3-6B88-4EC3-9E70-263C313F166B}" srcOrd="5" destOrd="0" presId="urn:microsoft.com/office/officeart/2005/8/layout/radial4"/>
    <dgm:cxn modelId="{EA2E8285-30C3-4E69-8DD4-31D893053D7A}" type="presParOf" srcId="{68472EBD-8656-4C4F-A2C8-A01F040C454B}" destId="{021CF020-C392-48B4-8658-67FA3955C8A7}" srcOrd="6" destOrd="0" presId="urn:microsoft.com/office/officeart/2005/8/layout/radial4"/>
    <dgm:cxn modelId="{7F1D4C53-ECA9-4751-9E8D-AFEA9EFFDDF1}" type="presParOf" srcId="{68472EBD-8656-4C4F-A2C8-A01F040C454B}" destId="{3F0D3C90-6902-4959-9482-E6A0A0610361}" srcOrd="7" destOrd="0" presId="urn:microsoft.com/office/officeart/2005/8/layout/radial4"/>
    <dgm:cxn modelId="{9DD933BB-19FF-4AB3-A680-5DF06052680C}" type="presParOf" srcId="{68472EBD-8656-4C4F-A2C8-A01F040C454B}" destId="{E9C69665-267F-41F2-BFC1-B39966B0B716}" srcOrd="8" destOrd="0" presId="urn:microsoft.com/office/officeart/2005/8/layout/radial4"/>
    <dgm:cxn modelId="{1E74676B-B57D-4507-A056-ED10CDEEABBF}" type="presParOf" srcId="{68472EBD-8656-4C4F-A2C8-A01F040C454B}" destId="{E87FEA60-201D-4DA5-AE8E-1764E054257D}" srcOrd="9" destOrd="0" presId="urn:microsoft.com/office/officeart/2005/8/layout/radial4"/>
    <dgm:cxn modelId="{F764B30F-2BBF-4406-A67F-32BD2CFC7A62}" type="presParOf" srcId="{68472EBD-8656-4C4F-A2C8-A01F040C454B}" destId="{3D8A8F57-4484-4239-872A-3F1DCF842770}" srcOrd="10" destOrd="0" presId="urn:microsoft.com/office/officeart/2005/8/layout/radial4"/>
    <dgm:cxn modelId="{4A6DC995-0F1D-40EA-AFBC-CAEE735F8DAC}" type="presParOf" srcId="{68472EBD-8656-4C4F-A2C8-A01F040C454B}" destId="{2649BD54-5838-4FC5-A502-8ECCD5D4939C}" srcOrd="11" destOrd="0" presId="urn:microsoft.com/office/officeart/2005/8/layout/radial4"/>
    <dgm:cxn modelId="{1E7CFE33-04F5-462E-B80D-9B09E6DA3337}" type="presParOf" srcId="{68472EBD-8656-4C4F-A2C8-A01F040C454B}" destId="{305184B7-4B08-4056-88D7-BEBF34B72B5E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5AA790-FC38-4A8F-A130-952D415EC0E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FC588-8810-4FC5-BEA8-C7A19F80ADE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$309M</a:t>
          </a:r>
        </a:p>
      </dgm:t>
    </dgm:pt>
    <dgm:pt modelId="{347BAE97-907C-4543-82E3-BE0EBA82B578}" type="parTrans" cxnId="{35DEF53C-1862-4C22-994F-C4F9648F0A76}">
      <dgm:prSet/>
      <dgm:spPr/>
      <dgm:t>
        <a:bodyPr/>
        <a:lstStyle/>
        <a:p>
          <a:endParaRPr lang="en-US"/>
        </a:p>
      </dgm:t>
    </dgm:pt>
    <dgm:pt modelId="{2BB06C42-B6A3-4BA4-9BDE-7228A87496F7}" type="sibTrans" cxnId="{35DEF53C-1862-4C22-994F-C4F9648F0A76}">
      <dgm:prSet/>
      <dgm:spPr/>
      <dgm:t>
        <a:bodyPr/>
        <a:lstStyle/>
        <a:p>
          <a:endParaRPr lang="en-US"/>
        </a:p>
      </dgm:t>
    </dgm:pt>
    <dgm:pt modelId="{F27DC17F-2721-4F4D-89E0-C9090928B36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Business Operations</a:t>
          </a:r>
        </a:p>
        <a:p>
          <a:r>
            <a:rPr lang="en-US" dirty="0"/>
            <a:t>$31M</a:t>
          </a:r>
        </a:p>
      </dgm:t>
    </dgm:pt>
    <dgm:pt modelId="{A722509A-E4CC-414B-912B-D05B4BF262BA}" type="parTrans" cxnId="{D683E99E-9060-4EDF-BCAA-BC2127A30E42}">
      <dgm:prSet/>
      <dgm:spPr/>
      <dgm:t>
        <a:bodyPr/>
        <a:lstStyle/>
        <a:p>
          <a:endParaRPr lang="en-US"/>
        </a:p>
      </dgm:t>
    </dgm:pt>
    <dgm:pt modelId="{974F7496-ABCA-45F2-8408-DE2AB485D604}" type="sibTrans" cxnId="{D683E99E-9060-4EDF-BCAA-BC2127A30E42}">
      <dgm:prSet/>
      <dgm:spPr/>
      <dgm:t>
        <a:bodyPr/>
        <a:lstStyle/>
        <a:p>
          <a:endParaRPr lang="en-US"/>
        </a:p>
      </dgm:t>
    </dgm:pt>
    <dgm:pt modelId="{BF480C8C-7545-4B7E-97C7-E7439B14229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IT</a:t>
          </a:r>
        </a:p>
        <a:p>
          <a:r>
            <a:rPr lang="en-US" dirty="0"/>
            <a:t>$18M</a:t>
          </a:r>
        </a:p>
      </dgm:t>
    </dgm:pt>
    <dgm:pt modelId="{7301A418-7D16-4416-BCE0-F00D31BD025A}" type="parTrans" cxnId="{5B454041-422C-4B2D-951F-89BBE025A536}">
      <dgm:prSet/>
      <dgm:spPr/>
      <dgm:t>
        <a:bodyPr/>
        <a:lstStyle/>
        <a:p>
          <a:endParaRPr lang="en-US"/>
        </a:p>
      </dgm:t>
    </dgm:pt>
    <dgm:pt modelId="{27FE69C2-3808-40E0-AA35-2CE5CB118C8D}" type="sibTrans" cxnId="{5B454041-422C-4B2D-951F-89BBE025A536}">
      <dgm:prSet/>
      <dgm:spPr/>
      <dgm:t>
        <a:bodyPr/>
        <a:lstStyle/>
        <a:p>
          <a:endParaRPr lang="en-US"/>
        </a:p>
      </dgm:t>
    </dgm:pt>
    <dgm:pt modelId="{FE5636D5-2126-4BF0-A6EE-30F337CE57C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Academics</a:t>
          </a:r>
        </a:p>
        <a:p>
          <a:r>
            <a:rPr lang="en-US" dirty="0"/>
            <a:t>$124M</a:t>
          </a:r>
        </a:p>
      </dgm:t>
    </dgm:pt>
    <dgm:pt modelId="{D5974582-9B72-4EF7-927E-57067777A5E8}" type="parTrans" cxnId="{8F16DA8D-0210-4897-94CE-48BDD185D804}">
      <dgm:prSet/>
      <dgm:spPr/>
      <dgm:t>
        <a:bodyPr/>
        <a:lstStyle/>
        <a:p>
          <a:endParaRPr lang="en-US"/>
        </a:p>
      </dgm:t>
    </dgm:pt>
    <dgm:pt modelId="{33070BE3-0D3E-44A2-B5D1-49E857168FD4}" type="sibTrans" cxnId="{8F16DA8D-0210-4897-94CE-48BDD185D804}">
      <dgm:prSet/>
      <dgm:spPr/>
      <dgm:t>
        <a:bodyPr/>
        <a:lstStyle/>
        <a:p>
          <a:endParaRPr lang="en-US"/>
        </a:p>
      </dgm:t>
    </dgm:pt>
    <dgm:pt modelId="{AD5BE1D7-8D98-44AE-888D-379C835A115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Fringe Benefits              $38M</a:t>
          </a:r>
        </a:p>
      </dgm:t>
    </dgm:pt>
    <dgm:pt modelId="{24D2AA65-EC57-4ACA-BBDE-A60242D9914D}" type="parTrans" cxnId="{04D99625-0E1C-462B-AA5A-11EF6A4B3DE0}">
      <dgm:prSet/>
      <dgm:spPr/>
      <dgm:t>
        <a:bodyPr/>
        <a:lstStyle/>
        <a:p>
          <a:endParaRPr lang="en-US"/>
        </a:p>
      </dgm:t>
    </dgm:pt>
    <dgm:pt modelId="{BC36F72B-9311-41F6-974B-ADCD67199D3C}" type="sibTrans" cxnId="{04D99625-0E1C-462B-AA5A-11EF6A4B3DE0}">
      <dgm:prSet/>
      <dgm:spPr/>
      <dgm:t>
        <a:bodyPr/>
        <a:lstStyle/>
        <a:p>
          <a:endParaRPr lang="en-US"/>
        </a:p>
      </dgm:t>
    </dgm:pt>
    <dgm:pt modelId="{B27F48DA-2329-481D-BC43-57648514724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Student Services</a:t>
          </a:r>
        </a:p>
        <a:p>
          <a:r>
            <a:rPr lang="en-US" dirty="0"/>
            <a:t>$6M</a:t>
          </a:r>
        </a:p>
      </dgm:t>
    </dgm:pt>
    <dgm:pt modelId="{487CB699-2470-4B1F-98D7-0307FE22CB20}" type="parTrans" cxnId="{D970607A-5413-42B3-B4F5-F408F5B5096D}">
      <dgm:prSet/>
      <dgm:spPr/>
      <dgm:t>
        <a:bodyPr/>
        <a:lstStyle/>
        <a:p>
          <a:endParaRPr lang="en-US"/>
        </a:p>
      </dgm:t>
    </dgm:pt>
    <dgm:pt modelId="{6527073E-D798-4CEF-8B7C-70CA04B4D0AC}" type="sibTrans" cxnId="{D970607A-5413-42B3-B4F5-F408F5B5096D}">
      <dgm:prSet/>
      <dgm:spPr/>
      <dgm:t>
        <a:bodyPr/>
        <a:lstStyle/>
        <a:p>
          <a:endParaRPr lang="en-US"/>
        </a:p>
      </dgm:t>
    </dgm:pt>
    <dgm:pt modelId="{75E85855-EB17-4F4D-A909-F3ACF2FFEB1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Auxiliaries</a:t>
          </a:r>
        </a:p>
        <a:p>
          <a:r>
            <a:rPr lang="en-US" dirty="0"/>
            <a:t>$72M</a:t>
          </a:r>
        </a:p>
      </dgm:t>
    </dgm:pt>
    <dgm:pt modelId="{2E126179-4411-47D1-95BA-B1648472A7EA}" type="parTrans" cxnId="{A1B8E161-A86A-4C8F-80F9-8E7727D86CE9}">
      <dgm:prSet/>
      <dgm:spPr/>
      <dgm:t>
        <a:bodyPr/>
        <a:lstStyle/>
        <a:p>
          <a:endParaRPr lang="en-US"/>
        </a:p>
      </dgm:t>
    </dgm:pt>
    <dgm:pt modelId="{F12C8F34-D3AC-4E3E-9B97-94BFD557BF5D}" type="sibTrans" cxnId="{A1B8E161-A86A-4C8F-80F9-8E7727D86CE9}">
      <dgm:prSet/>
      <dgm:spPr/>
      <dgm:t>
        <a:bodyPr/>
        <a:lstStyle/>
        <a:p>
          <a:endParaRPr lang="en-US"/>
        </a:p>
      </dgm:t>
    </dgm:pt>
    <dgm:pt modelId="{7B6F7325-A5A5-49F6-9D54-477CA2E5535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Facilities Op &amp; Maint</a:t>
          </a:r>
        </a:p>
        <a:p>
          <a:r>
            <a:rPr lang="en-US" dirty="0"/>
            <a:t>$13M</a:t>
          </a:r>
        </a:p>
      </dgm:t>
    </dgm:pt>
    <dgm:pt modelId="{2A34B081-B5BC-4FEE-A26B-B16D6F4CCB58}" type="parTrans" cxnId="{AFDC56BC-AA68-4811-86A5-8D13D2B2EE42}">
      <dgm:prSet/>
      <dgm:spPr/>
      <dgm:t>
        <a:bodyPr/>
        <a:lstStyle/>
        <a:p>
          <a:endParaRPr lang="en-US"/>
        </a:p>
      </dgm:t>
    </dgm:pt>
    <dgm:pt modelId="{56BEFFF8-082D-4345-BFBA-DC535DDDF1AC}" type="sibTrans" cxnId="{AFDC56BC-AA68-4811-86A5-8D13D2B2EE42}">
      <dgm:prSet/>
      <dgm:spPr/>
      <dgm:t>
        <a:bodyPr/>
        <a:lstStyle/>
        <a:p>
          <a:endParaRPr lang="en-US"/>
        </a:p>
      </dgm:t>
    </dgm:pt>
    <dgm:pt modelId="{C5914F11-46F5-4083-B6D4-20FECEF3A7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Research / Public Svc</a:t>
          </a:r>
        </a:p>
        <a:p>
          <a:r>
            <a:rPr lang="en-US" dirty="0"/>
            <a:t>$7M</a:t>
          </a:r>
        </a:p>
      </dgm:t>
    </dgm:pt>
    <dgm:pt modelId="{DA5E43E2-6B1E-445B-9DE2-FFBC0D620665}" type="parTrans" cxnId="{3F4316C3-FDDE-45BD-B0F4-D08AACD54DEE}">
      <dgm:prSet/>
      <dgm:spPr/>
      <dgm:t>
        <a:bodyPr/>
        <a:lstStyle/>
        <a:p>
          <a:endParaRPr lang="en-US"/>
        </a:p>
      </dgm:t>
    </dgm:pt>
    <dgm:pt modelId="{9986D117-40F1-4D94-BD53-88595F3586EB}" type="sibTrans" cxnId="{3F4316C3-FDDE-45BD-B0F4-D08AACD54DEE}">
      <dgm:prSet/>
      <dgm:spPr/>
      <dgm:t>
        <a:bodyPr/>
        <a:lstStyle/>
        <a:p>
          <a:endParaRPr lang="en-US"/>
        </a:p>
      </dgm:t>
    </dgm:pt>
    <dgm:pt modelId="{68472EBD-8656-4C4F-A2C8-A01F040C454B}" type="pres">
      <dgm:prSet presAssocID="{025AA790-FC38-4A8F-A130-952D415EC0E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5D1A20-82CC-4B17-97B9-11ADC17487D6}" type="pres">
      <dgm:prSet presAssocID="{F5CFC588-8810-4FC5-BEA8-C7A19F80ADE5}" presName="centerShape" presStyleLbl="node0" presStyleIdx="0" presStyleCnt="1"/>
      <dgm:spPr/>
      <dgm:t>
        <a:bodyPr/>
        <a:lstStyle/>
        <a:p>
          <a:endParaRPr lang="en-US"/>
        </a:p>
      </dgm:t>
    </dgm:pt>
    <dgm:pt modelId="{58296D5B-C028-4B87-A7A0-38F67014A9AF}" type="pres">
      <dgm:prSet presAssocID="{D5974582-9B72-4EF7-927E-57067777A5E8}" presName="parTrans" presStyleLbl="bgSibTrans2D1" presStyleIdx="0" presStyleCnt="8"/>
      <dgm:spPr/>
      <dgm:t>
        <a:bodyPr/>
        <a:lstStyle/>
        <a:p>
          <a:endParaRPr lang="en-US"/>
        </a:p>
      </dgm:t>
    </dgm:pt>
    <dgm:pt modelId="{6C774646-F80A-46C9-8802-98198E400C29}" type="pres">
      <dgm:prSet presAssocID="{FE5636D5-2126-4BF0-A6EE-30F337CE57C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37DCA-5BAC-4D00-B11C-7F7D85558256}" type="pres">
      <dgm:prSet presAssocID="{A722509A-E4CC-414B-912B-D05B4BF262BA}" presName="parTrans" presStyleLbl="bgSibTrans2D1" presStyleIdx="1" presStyleCnt="8"/>
      <dgm:spPr/>
      <dgm:t>
        <a:bodyPr/>
        <a:lstStyle/>
        <a:p>
          <a:endParaRPr lang="en-US"/>
        </a:p>
      </dgm:t>
    </dgm:pt>
    <dgm:pt modelId="{75BB3597-8052-49D3-A67A-DB5493B74D7D}" type="pres">
      <dgm:prSet presAssocID="{F27DC17F-2721-4F4D-89E0-C9090928B36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425AB3-6B88-4EC3-9E70-263C313F166B}" type="pres">
      <dgm:prSet presAssocID="{7301A418-7D16-4416-BCE0-F00D31BD025A}" presName="parTrans" presStyleLbl="bgSibTrans2D1" presStyleIdx="2" presStyleCnt="8"/>
      <dgm:spPr/>
      <dgm:t>
        <a:bodyPr/>
        <a:lstStyle/>
        <a:p>
          <a:endParaRPr lang="en-US"/>
        </a:p>
      </dgm:t>
    </dgm:pt>
    <dgm:pt modelId="{021CF020-C392-48B4-8658-67FA3955C8A7}" type="pres">
      <dgm:prSet presAssocID="{BF480C8C-7545-4B7E-97C7-E7439B14229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FEA60-201D-4DA5-AE8E-1764E054257D}" type="pres">
      <dgm:prSet presAssocID="{24D2AA65-EC57-4ACA-BBDE-A60242D9914D}" presName="parTrans" presStyleLbl="bgSibTrans2D1" presStyleIdx="3" presStyleCnt="8"/>
      <dgm:spPr/>
      <dgm:t>
        <a:bodyPr/>
        <a:lstStyle/>
        <a:p>
          <a:endParaRPr lang="en-US"/>
        </a:p>
      </dgm:t>
    </dgm:pt>
    <dgm:pt modelId="{3D8A8F57-4484-4239-872A-3F1DCF842770}" type="pres">
      <dgm:prSet presAssocID="{AD5BE1D7-8D98-44AE-888D-379C835A115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9BD54-5838-4FC5-A502-8ECCD5D4939C}" type="pres">
      <dgm:prSet presAssocID="{487CB699-2470-4B1F-98D7-0307FE22CB20}" presName="parTrans" presStyleLbl="bgSibTrans2D1" presStyleIdx="4" presStyleCnt="8"/>
      <dgm:spPr/>
      <dgm:t>
        <a:bodyPr/>
        <a:lstStyle/>
        <a:p>
          <a:endParaRPr lang="en-US"/>
        </a:p>
      </dgm:t>
    </dgm:pt>
    <dgm:pt modelId="{305184B7-4B08-4056-88D7-BEBF34B72B5E}" type="pres">
      <dgm:prSet presAssocID="{B27F48DA-2329-481D-BC43-57648514724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2A90C-559B-4CE5-BEF0-BDF1A253FE74}" type="pres">
      <dgm:prSet presAssocID="{2E126179-4411-47D1-95BA-B1648472A7EA}" presName="parTrans" presStyleLbl="bgSibTrans2D1" presStyleIdx="5" presStyleCnt="8"/>
      <dgm:spPr/>
      <dgm:t>
        <a:bodyPr/>
        <a:lstStyle/>
        <a:p>
          <a:endParaRPr lang="en-US"/>
        </a:p>
      </dgm:t>
    </dgm:pt>
    <dgm:pt modelId="{DC34CAF6-ED62-4486-8958-109BD133D8E7}" type="pres">
      <dgm:prSet presAssocID="{75E85855-EB17-4F4D-A909-F3ACF2FFEB10}" presName="node" presStyleLbl="node1" presStyleIdx="5" presStyleCnt="8" custRadScaleRad="101526" custRadScaleInc="-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9848F-A498-4BEB-BC57-410E684FDB14}" type="pres">
      <dgm:prSet presAssocID="{2A34B081-B5BC-4FEE-A26B-B16D6F4CCB58}" presName="parTrans" presStyleLbl="bgSibTrans2D1" presStyleIdx="6" presStyleCnt="8"/>
      <dgm:spPr/>
      <dgm:t>
        <a:bodyPr/>
        <a:lstStyle/>
        <a:p>
          <a:endParaRPr lang="en-US"/>
        </a:p>
      </dgm:t>
    </dgm:pt>
    <dgm:pt modelId="{827F6C5C-135F-4E71-BF54-A0BECE81A4DD}" type="pres">
      <dgm:prSet presAssocID="{7B6F7325-A5A5-49F6-9D54-477CA2E55357}" presName="node" presStyleLbl="node1" presStyleIdx="6" presStyleCnt="8" custRadScaleRad="100540" custRadScaleInc="-3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D9A6A-647B-4888-B2CE-96262AC61A03}" type="pres">
      <dgm:prSet presAssocID="{DA5E43E2-6B1E-445B-9DE2-FFBC0D620665}" presName="parTrans" presStyleLbl="bgSibTrans2D1" presStyleIdx="7" presStyleCnt="8"/>
      <dgm:spPr/>
      <dgm:t>
        <a:bodyPr/>
        <a:lstStyle/>
        <a:p>
          <a:endParaRPr lang="en-US"/>
        </a:p>
      </dgm:t>
    </dgm:pt>
    <dgm:pt modelId="{5E05C279-6DB5-4DF5-949F-2EF927ED3EF0}" type="pres">
      <dgm:prSet presAssocID="{C5914F11-46F5-4083-B6D4-20FECEF3A7C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54041-422C-4B2D-951F-89BBE025A536}" srcId="{F5CFC588-8810-4FC5-BEA8-C7A19F80ADE5}" destId="{BF480C8C-7545-4B7E-97C7-E7439B14229F}" srcOrd="2" destOrd="0" parTransId="{7301A418-7D16-4416-BCE0-F00D31BD025A}" sibTransId="{27FE69C2-3808-40E0-AA35-2CE5CB118C8D}"/>
    <dgm:cxn modelId="{3F4316C3-FDDE-45BD-B0F4-D08AACD54DEE}" srcId="{F5CFC588-8810-4FC5-BEA8-C7A19F80ADE5}" destId="{C5914F11-46F5-4083-B6D4-20FECEF3A7C5}" srcOrd="7" destOrd="0" parTransId="{DA5E43E2-6B1E-445B-9DE2-FFBC0D620665}" sibTransId="{9986D117-40F1-4D94-BD53-88595F3586EB}"/>
    <dgm:cxn modelId="{7A5230E6-A751-46C0-8EC7-6D581920955D}" type="presOf" srcId="{A722509A-E4CC-414B-912B-D05B4BF262BA}" destId="{22A37DCA-5BAC-4D00-B11C-7F7D85558256}" srcOrd="0" destOrd="0" presId="urn:microsoft.com/office/officeart/2005/8/layout/radial4"/>
    <dgm:cxn modelId="{EE5B4152-D550-43F8-ACC0-AD235A85293D}" type="presOf" srcId="{BF480C8C-7545-4B7E-97C7-E7439B14229F}" destId="{021CF020-C392-48B4-8658-67FA3955C8A7}" srcOrd="0" destOrd="0" presId="urn:microsoft.com/office/officeart/2005/8/layout/radial4"/>
    <dgm:cxn modelId="{B6E1845D-2184-4063-A994-C9B92220AC04}" type="presOf" srcId="{24D2AA65-EC57-4ACA-BBDE-A60242D9914D}" destId="{E87FEA60-201D-4DA5-AE8E-1764E054257D}" srcOrd="0" destOrd="0" presId="urn:microsoft.com/office/officeart/2005/8/layout/radial4"/>
    <dgm:cxn modelId="{17CF0363-078F-4506-93B2-0F6CD830ACE9}" type="presOf" srcId="{F27DC17F-2721-4F4D-89E0-C9090928B364}" destId="{75BB3597-8052-49D3-A67A-DB5493B74D7D}" srcOrd="0" destOrd="0" presId="urn:microsoft.com/office/officeart/2005/8/layout/radial4"/>
    <dgm:cxn modelId="{D683E99E-9060-4EDF-BCAA-BC2127A30E42}" srcId="{F5CFC588-8810-4FC5-BEA8-C7A19F80ADE5}" destId="{F27DC17F-2721-4F4D-89E0-C9090928B364}" srcOrd="1" destOrd="0" parTransId="{A722509A-E4CC-414B-912B-D05B4BF262BA}" sibTransId="{974F7496-ABCA-45F2-8408-DE2AB485D604}"/>
    <dgm:cxn modelId="{FF1A5B6B-9A97-42E2-A7B5-3E6CA787820A}" type="presOf" srcId="{75E85855-EB17-4F4D-A909-F3ACF2FFEB10}" destId="{DC34CAF6-ED62-4486-8958-109BD133D8E7}" srcOrd="0" destOrd="0" presId="urn:microsoft.com/office/officeart/2005/8/layout/radial4"/>
    <dgm:cxn modelId="{AFDC56BC-AA68-4811-86A5-8D13D2B2EE42}" srcId="{F5CFC588-8810-4FC5-BEA8-C7A19F80ADE5}" destId="{7B6F7325-A5A5-49F6-9D54-477CA2E55357}" srcOrd="6" destOrd="0" parTransId="{2A34B081-B5BC-4FEE-A26B-B16D6F4CCB58}" sibTransId="{56BEFFF8-082D-4345-BFBA-DC535DDDF1AC}"/>
    <dgm:cxn modelId="{04D99625-0E1C-462B-AA5A-11EF6A4B3DE0}" srcId="{F5CFC588-8810-4FC5-BEA8-C7A19F80ADE5}" destId="{AD5BE1D7-8D98-44AE-888D-379C835A115A}" srcOrd="3" destOrd="0" parTransId="{24D2AA65-EC57-4ACA-BBDE-A60242D9914D}" sibTransId="{BC36F72B-9311-41F6-974B-ADCD67199D3C}"/>
    <dgm:cxn modelId="{E0D5341C-689E-4A1A-ABEC-F01FD9EA3780}" type="presOf" srcId="{2A34B081-B5BC-4FEE-A26B-B16D6F4CCB58}" destId="{9979848F-A498-4BEB-BC57-410E684FDB14}" srcOrd="0" destOrd="0" presId="urn:microsoft.com/office/officeart/2005/8/layout/radial4"/>
    <dgm:cxn modelId="{56E679F1-CD49-46CE-8F0B-C197563CA7F4}" type="presOf" srcId="{C5914F11-46F5-4083-B6D4-20FECEF3A7C5}" destId="{5E05C279-6DB5-4DF5-949F-2EF927ED3EF0}" srcOrd="0" destOrd="0" presId="urn:microsoft.com/office/officeart/2005/8/layout/radial4"/>
    <dgm:cxn modelId="{E5D010BC-A95E-459C-8ADF-FFF92DF5E01F}" type="presOf" srcId="{025AA790-FC38-4A8F-A130-952D415EC0EF}" destId="{68472EBD-8656-4C4F-A2C8-A01F040C454B}" srcOrd="0" destOrd="0" presId="urn:microsoft.com/office/officeart/2005/8/layout/radial4"/>
    <dgm:cxn modelId="{A65B1B04-C7BC-4D83-B5F2-F74C3D5D5672}" type="presOf" srcId="{F5CFC588-8810-4FC5-BEA8-C7A19F80ADE5}" destId="{FE5D1A20-82CC-4B17-97B9-11ADC17487D6}" srcOrd="0" destOrd="0" presId="urn:microsoft.com/office/officeart/2005/8/layout/radial4"/>
    <dgm:cxn modelId="{D970607A-5413-42B3-B4F5-F408F5B5096D}" srcId="{F5CFC588-8810-4FC5-BEA8-C7A19F80ADE5}" destId="{B27F48DA-2329-481D-BC43-576485147246}" srcOrd="4" destOrd="0" parTransId="{487CB699-2470-4B1F-98D7-0307FE22CB20}" sibTransId="{6527073E-D798-4CEF-8B7C-70CA04B4D0AC}"/>
    <dgm:cxn modelId="{8355919F-8AAF-49B6-899B-163B07F72B20}" type="presOf" srcId="{B27F48DA-2329-481D-BC43-576485147246}" destId="{305184B7-4B08-4056-88D7-BEBF34B72B5E}" srcOrd="0" destOrd="0" presId="urn:microsoft.com/office/officeart/2005/8/layout/radial4"/>
    <dgm:cxn modelId="{00C2E837-D66B-4650-AE1D-0A9366325CA4}" type="presOf" srcId="{D5974582-9B72-4EF7-927E-57067777A5E8}" destId="{58296D5B-C028-4B87-A7A0-38F67014A9AF}" srcOrd="0" destOrd="0" presId="urn:microsoft.com/office/officeart/2005/8/layout/radial4"/>
    <dgm:cxn modelId="{400F7FAB-38D7-4F56-9849-D79AB9600605}" type="presOf" srcId="{7B6F7325-A5A5-49F6-9D54-477CA2E55357}" destId="{827F6C5C-135F-4E71-BF54-A0BECE81A4DD}" srcOrd="0" destOrd="0" presId="urn:microsoft.com/office/officeart/2005/8/layout/radial4"/>
    <dgm:cxn modelId="{E7915A0B-AB51-46EE-BF47-600546FC9149}" type="presOf" srcId="{DA5E43E2-6B1E-445B-9DE2-FFBC0D620665}" destId="{1C0D9A6A-647B-4888-B2CE-96262AC61A03}" srcOrd="0" destOrd="0" presId="urn:microsoft.com/office/officeart/2005/8/layout/radial4"/>
    <dgm:cxn modelId="{8F16DA8D-0210-4897-94CE-48BDD185D804}" srcId="{F5CFC588-8810-4FC5-BEA8-C7A19F80ADE5}" destId="{FE5636D5-2126-4BF0-A6EE-30F337CE57CA}" srcOrd="0" destOrd="0" parTransId="{D5974582-9B72-4EF7-927E-57067777A5E8}" sibTransId="{33070BE3-0D3E-44A2-B5D1-49E857168FD4}"/>
    <dgm:cxn modelId="{AE66FC8B-D521-4BEA-8C7A-1F4D33929D8B}" type="presOf" srcId="{487CB699-2470-4B1F-98D7-0307FE22CB20}" destId="{2649BD54-5838-4FC5-A502-8ECCD5D4939C}" srcOrd="0" destOrd="0" presId="urn:microsoft.com/office/officeart/2005/8/layout/radial4"/>
    <dgm:cxn modelId="{8CF24719-CFF6-4CCD-82ED-E85A2E03DDBA}" type="presOf" srcId="{7301A418-7D16-4416-BCE0-F00D31BD025A}" destId="{AE425AB3-6B88-4EC3-9E70-263C313F166B}" srcOrd="0" destOrd="0" presId="urn:microsoft.com/office/officeart/2005/8/layout/radial4"/>
    <dgm:cxn modelId="{35DEF53C-1862-4C22-994F-C4F9648F0A76}" srcId="{025AA790-FC38-4A8F-A130-952D415EC0EF}" destId="{F5CFC588-8810-4FC5-BEA8-C7A19F80ADE5}" srcOrd="0" destOrd="0" parTransId="{347BAE97-907C-4543-82E3-BE0EBA82B578}" sibTransId="{2BB06C42-B6A3-4BA4-9BDE-7228A87496F7}"/>
    <dgm:cxn modelId="{4212BBDE-E9C9-4AA1-A279-73CA09D2F57E}" type="presOf" srcId="{2E126179-4411-47D1-95BA-B1648472A7EA}" destId="{0042A90C-559B-4CE5-BEF0-BDF1A253FE74}" srcOrd="0" destOrd="0" presId="urn:microsoft.com/office/officeart/2005/8/layout/radial4"/>
    <dgm:cxn modelId="{4E2DB1EB-7E1A-43BC-94ED-290BBD843CF0}" type="presOf" srcId="{AD5BE1D7-8D98-44AE-888D-379C835A115A}" destId="{3D8A8F57-4484-4239-872A-3F1DCF842770}" srcOrd="0" destOrd="0" presId="urn:microsoft.com/office/officeart/2005/8/layout/radial4"/>
    <dgm:cxn modelId="{6AEA8E15-F240-40B7-97A8-1CADE88BEC14}" type="presOf" srcId="{FE5636D5-2126-4BF0-A6EE-30F337CE57CA}" destId="{6C774646-F80A-46C9-8802-98198E400C29}" srcOrd="0" destOrd="0" presId="urn:microsoft.com/office/officeart/2005/8/layout/radial4"/>
    <dgm:cxn modelId="{A1B8E161-A86A-4C8F-80F9-8E7727D86CE9}" srcId="{F5CFC588-8810-4FC5-BEA8-C7A19F80ADE5}" destId="{75E85855-EB17-4F4D-A909-F3ACF2FFEB10}" srcOrd="5" destOrd="0" parTransId="{2E126179-4411-47D1-95BA-B1648472A7EA}" sibTransId="{F12C8F34-D3AC-4E3E-9B97-94BFD557BF5D}"/>
    <dgm:cxn modelId="{D748FE38-8193-4E9D-BB74-36542322B7BD}" type="presParOf" srcId="{68472EBD-8656-4C4F-A2C8-A01F040C454B}" destId="{FE5D1A20-82CC-4B17-97B9-11ADC17487D6}" srcOrd="0" destOrd="0" presId="urn:microsoft.com/office/officeart/2005/8/layout/radial4"/>
    <dgm:cxn modelId="{E2511D7F-68D0-4C88-BA31-B9D3C2C05FCD}" type="presParOf" srcId="{68472EBD-8656-4C4F-A2C8-A01F040C454B}" destId="{58296D5B-C028-4B87-A7A0-38F67014A9AF}" srcOrd="1" destOrd="0" presId="urn:microsoft.com/office/officeart/2005/8/layout/radial4"/>
    <dgm:cxn modelId="{3AC6B7FB-24F6-4884-8EAD-DFAFDC1EE3F2}" type="presParOf" srcId="{68472EBD-8656-4C4F-A2C8-A01F040C454B}" destId="{6C774646-F80A-46C9-8802-98198E400C29}" srcOrd="2" destOrd="0" presId="urn:microsoft.com/office/officeart/2005/8/layout/radial4"/>
    <dgm:cxn modelId="{F995107F-45C2-4931-9D6C-A8C825474B76}" type="presParOf" srcId="{68472EBD-8656-4C4F-A2C8-A01F040C454B}" destId="{22A37DCA-5BAC-4D00-B11C-7F7D85558256}" srcOrd="3" destOrd="0" presId="urn:microsoft.com/office/officeart/2005/8/layout/radial4"/>
    <dgm:cxn modelId="{1D613C05-5D50-4984-A0F5-224C4D73859C}" type="presParOf" srcId="{68472EBD-8656-4C4F-A2C8-A01F040C454B}" destId="{75BB3597-8052-49D3-A67A-DB5493B74D7D}" srcOrd="4" destOrd="0" presId="urn:microsoft.com/office/officeart/2005/8/layout/radial4"/>
    <dgm:cxn modelId="{1A47F638-C5AF-42D5-B7BD-08BE5ED1561B}" type="presParOf" srcId="{68472EBD-8656-4C4F-A2C8-A01F040C454B}" destId="{AE425AB3-6B88-4EC3-9E70-263C313F166B}" srcOrd="5" destOrd="0" presId="urn:microsoft.com/office/officeart/2005/8/layout/radial4"/>
    <dgm:cxn modelId="{AE09B13B-3583-45F1-B6AD-0F1628763383}" type="presParOf" srcId="{68472EBD-8656-4C4F-A2C8-A01F040C454B}" destId="{021CF020-C392-48B4-8658-67FA3955C8A7}" srcOrd="6" destOrd="0" presId="urn:microsoft.com/office/officeart/2005/8/layout/radial4"/>
    <dgm:cxn modelId="{51EB48EA-3AD1-4E23-85E7-74EA74FD57B6}" type="presParOf" srcId="{68472EBD-8656-4C4F-A2C8-A01F040C454B}" destId="{E87FEA60-201D-4DA5-AE8E-1764E054257D}" srcOrd="7" destOrd="0" presId="urn:microsoft.com/office/officeart/2005/8/layout/radial4"/>
    <dgm:cxn modelId="{8AA918AE-E645-45B4-80FA-34CD90ADAD0D}" type="presParOf" srcId="{68472EBD-8656-4C4F-A2C8-A01F040C454B}" destId="{3D8A8F57-4484-4239-872A-3F1DCF842770}" srcOrd="8" destOrd="0" presId="urn:microsoft.com/office/officeart/2005/8/layout/radial4"/>
    <dgm:cxn modelId="{670EBF2F-5014-43DB-AB28-3AE0D95AA64E}" type="presParOf" srcId="{68472EBD-8656-4C4F-A2C8-A01F040C454B}" destId="{2649BD54-5838-4FC5-A502-8ECCD5D4939C}" srcOrd="9" destOrd="0" presId="urn:microsoft.com/office/officeart/2005/8/layout/radial4"/>
    <dgm:cxn modelId="{A9BF56F0-9634-4CD4-82F1-4799C8CEAB0A}" type="presParOf" srcId="{68472EBD-8656-4C4F-A2C8-A01F040C454B}" destId="{305184B7-4B08-4056-88D7-BEBF34B72B5E}" srcOrd="10" destOrd="0" presId="urn:microsoft.com/office/officeart/2005/8/layout/radial4"/>
    <dgm:cxn modelId="{C1BCC8A5-891B-4AF5-83BF-1CB39EF013AB}" type="presParOf" srcId="{68472EBD-8656-4C4F-A2C8-A01F040C454B}" destId="{0042A90C-559B-4CE5-BEF0-BDF1A253FE74}" srcOrd="11" destOrd="0" presId="urn:microsoft.com/office/officeart/2005/8/layout/radial4"/>
    <dgm:cxn modelId="{3C6ADDFB-6462-4962-BD35-EC2C03E05359}" type="presParOf" srcId="{68472EBD-8656-4C4F-A2C8-A01F040C454B}" destId="{DC34CAF6-ED62-4486-8958-109BD133D8E7}" srcOrd="12" destOrd="0" presId="urn:microsoft.com/office/officeart/2005/8/layout/radial4"/>
    <dgm:cxn modelId="{34B3CE26-F903-4AFB-AAAD-BCEEC3BC46BD}" type="presParOf" srcId="{68472EBD-8656-4C4F-A2C8-A01F040C454B}" destId="{9979848F-A498-4BEB-BC57-410E684FDB14}" srcOrd="13" destOrd="0" presId="urn:microsoft.com/office/officeart/2005/8/layout/radial4"/>
    <dgm:cxn modelId="{E4377BE7-0AC5-44FC-B675-3C225317C698}" type="presParOf" srcId="{68472EBD-8656-4C4F-A2C8-A01F040C454B}" destId="{827F6C5C-135F-4E71-BF54-A0BECE81A4DD}" srcOrd="14" destOrd="0" presId="urn:microsoft.com/office/officeart/2005/8/layout/radial4"/>
    <dgm:cxn modelId="{7A1024DE-753C-4FCC-8890-BE3B66B72D12}" type="presParOf" srcId="{68472EBD-8656-4C4F-A2C8-A01F040C454B}" destId="{1C0D9A6A-647B-4888-B2CE-96262AC61A03}" srcOrd="15" destOrd="0" presId="urn:microsoft.com/office/officeart/2005/8/layout/radial4"/>
    <dgm:cxn modelId="{A5ECC46D-F219-4781-990B-380202F9A9F4}" type="presParOf" srcId="{68472EBD-8656-4C4F-A2C8-A01F040C454B}" destId="{5E05C279-6DB5-4DF5-949F-2EF927ED3EF0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D1A20-82CC-4B17-97B9-11ADC17487D6}">
      <dsp:nvSpPr>
        <dsp:cNvPr id="0" name=""/>
        <dsp:cNvSpPr/>
      </dsp:nvSpPr>
      <dsp:spPr>
        <a:xfrm>
          <a:off x="4535977" y="2319533"/>
          <a:ext cx="1900844" cy="1900844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Total Revenue        $309M</a:t>
          </a:r>
        </a:p>
      </dsp:txBody>
      <dsp:txXfrm>
        <a:off x="4814349" y="2597905"/>
        <a:ext cx="1344100" cy="1344100"/>
      </dsp:txXfrm>
    </dsp:sp>
    <dsp:sp modelId="{58296D5B-C028-4B87-A7A0-38F67014A9AF}">
      <dsp:nvSpPr>
        <dsp:cNvPr id="0" name=""/>
        <dsp:cNvSpPr/>
      </dsp:nvSpPr>
      <dsp:spPr>
        <a:xfrm rot="10779048">
          <a:off x="2964084" y="3009931"/>
          <a:ext cx="1485470" cy="5417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74646-F80A-46C9-8802-98198E400C29}">
      <dsp:nvSpPr>
        <dsp:cNvPr id="0" name=""/>
        <dsp:cNvSpPr/>
      </dsp:nvSpPr>
      <dsp:spPr>
        <a:xfrm>
          <a:off x="2298802" y="2753092"/>
          <a:ext cx="1330591" cy="10644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State Appropriations      $33M</a:t>
          </a:r>
        </a:p>
      </dsp:txBody>
      <dsp:txXfrm>
        <a:off x="2329979" y="2784269"/>
        <a:ext cx="1268237" cy="1002119"/>
      </dsp:txXfrm>
    </dsp:sp>
    <dsp:sp modelId="{22A37DCA-5BAC-4D00-B11C-7F7D85558256}">
      <dsp:nvSpPr>
        <dsp:cNvPr id="0" name=""/>
        <dsp:cNvSpPr/>
      </dsp:nvSpPr>
      <dsp:spPr>
        <a:xfrm rot="12655206">
          <a:off x="2830485" y="1971400"/>
          <a:ext cx="1880287" cy="5417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B3597-8052-49D3-A67A-DB5493B74D7D}">
      <dsp:nvSpPr>
        <dsp:cNvPr id="0" name=""/>
        <dsp:cNvSpPr/>
      </dsp:nvSpPr>
      <dsp:spPr>
        <a:xfrm>
          <a:off x="2298799" y="1226948"/>
          <a:ext cx="1330591" cy="10644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State Scholarship / Aid               $20M</a:t>
          </a:r>
        </a:p>
      </dsp:txBody>
      <dsp:txXfrm>
        <a:off x="2329976" y="1258125"/>
        <a:ext cx="1268237" cy="1002119"/>
      </dsp:txXfrm>
    </dsp:sp>
    <dsp:sp modelId="{AE425AB3-6B88-4EC3-9E70-263C313F166B}">
      <dsp:nvSpPr>
        <dsp:cNvPr id="0" name=""/>
        <dsp:cNvSpPr/>
      </dsp:nvSpPr>
      <dsp:spPr>
        <a:xfrm rot="15120000">
          <a:off x="3967852" y="1128257"/>
          <a:ext cx="1821356" cy="5417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CF020-C392-48B4-8658-67FA3955C8A7}">
      <dsp:nvSpPr>
        <dsp:cNvPr id="0" name=""/>
        <dsp:cNvSpPr/>
      </dsp:nvSpPr>
      <dsp:spPr>
        <a:xfrm>
          <a:off x="3931820" y="784"/>
          <a:ext cx="1330591" cy="10644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Net Tuition &amp; Fees (less state scholarship) $163M</a:t>
          </a:r>
        </a:p>
      </dsp:txBody>
      <dsp:txXfrm>
        <a:off x="3962997" y="31961"/>
        <a:ext cx="1268237" cy="1002119"/>
      </dsp:txXfrm>
    </dsp:sp>
    <dsp:sp modelId="{3F0D3C90-6902-4959-9482-E6A0A0610361}">
      <dsp:nvSpPr>
        <dsp:cNvPr id="0" name=""/>
        <dsp:cNvSpPr/>
      </dsp:nvSpPr>
      <dsp:spPr>
        <a:xfrm rot="17280000">
          <a:off x="5183590" y="1128257"/>
          <a:ext cx="1821356" cy="5417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69665-267F-41F2-BFC1-B39966B0B716}">
      <dsp:nvSpPr>
        <dsp:cNvPr id="0" name=""/>
        <dsp:cNvSpPr/>
      </dsp:nvSpPr>
      <dsp:spPr>
        <a:xfrm>
          <a:off x="5710388" y="784"/>
          <a:ext cx="1330591" cy="10644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Auxiliary               $72M</a:t>
          </a:r>
        </a:p>
      </dsp:txBody>
      <dsp:txXfrm>
        <a:off x="5741565" y="31961"/>
        <a:ext cx="1268237" cy="1002119"/>
      </dsp:txXfrm>
    </dsp:sp>
    <dsp:sp modelId="{E87FEA60-201D-4DA5-AE8E-1764E054257D}">
      <dsp:nvSpPr>
        <dsp:cNvPr id="0" name=""/>
        <dsp:cNvSpPr/>
      </dsp:nvSpPr>
      <dsp:spPr>
        <a:xfrm rot="19440000">
          <a:off x="6167143" y="1842850"/>
          <a:ext cx="1821356" cy="5417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A8F57-4484-4239-872A-3F1DCF842770}">
      <dsp:nvSpPr>
        <dsp:cNvPr id="0" name=""/>
        <dsp:cNvSpPr/>
      </dsp:nvSpPr>
      <dsp:spPr>
        <a:xfrm>
          <a:off x="7149279" y="1046200"/>
          <a:ext cx="1330591" cy="10644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Other              $2M</a:t>
          </a:r>
        </a:p>
      </dsp:txBody>
      <dsp:txXfrm>
        <a:off x="7180456" y="1077377"/>
        <a:ext cx="1268237" cy="1002119"/>
      </dsp:txXfrm>
    </dsp:sp>
    <dsp:sp modelId="{2649BD54-5838-4FC5-A502-8ECCD5D4939C}">
      <dsp:nvSpPr>
        <dsp:cNvPr id="0" name=""/>
        <dsp:cNvSpPr/>
      </dsp:nvSpPr>
      <dsp:spPr>
        <a:xfrm>
          <a:off x="6542827" y="2999085"/>
          <a:ext cx="1821356" cy="5417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184B7-4B08-4056-88D7-BEBF34B72B5E}">
      <dsp:nvSpPr>
        <dsp:cNvPr id="0" name=""/>
        <dsp:cNvSpPr/>
      </dsp:nvSpPr>
      <dsp:spPr>
        <a:xfrm>
          <a:off x="7698887" y="2737719"/>
          <a:ext cx="1330591" cy="10644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Federal*              $19M</a:t>
          </a:r>
        </a:p>
      </dsp:txBody>
      <dsp:txXfrm>
        <a:off x="7730064" y="2768896"/>
        <a:ext cx="1268237" cy="1002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D1A20-82CC-4B17-97B9-11ADC17487D6}">
      <dsp:nvSpPr>
        <dsp:cNvPr id="0" name=""/>
        <dsp:cNvSpPr/>
      </dsp:nvSpPr>
      <dsp:spPr>
        <a:xfrm>
          <a:off x="4686425" y="2619703"/>
          <a:ext cx="1599949" cy="1599949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$309M</a:t>
          </a:r>
        </a:p>
      </dsp:txBody>
      <dsp:txXfrm>
        <a:off x="4920732" y="2854010"/>
        <a:ext cx="1131335" cy="1131335"/>
      </dsp:txXfrm>
    </dsp:sp>
    <dsp:sp modelId="{58296D5B-C028-4B87-A7A0-38F67014A9AF}">
      <dsp:nvSpPr>
        <dsp:cNvPr id="0" name=""/>
        <dsp:cNvSpPr/>
      </dsp:nvSpPr>
      <dsp:spPr>
        <a:xfrm rot="10800000">
          <a:off x="2439833" y="3191685"/>
          <a:ext cx="2123029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74646-F80A-46C9-8802-98198E400C29}">
      <dsp:nvSpPr>
        <dsp:cNvPr id="0" name=""/>
        <dsp:cNvSpPr/>
      </dsp:nvSpPr>
      <dsp:spPr>
        <a:xfrm>
          <a:off x="1879850" y="2971692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Academics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$124M</a:t>
          </a:r>
        </a:p>
      </dsp:txBody>
      <dsp:txXfrm>
        <a:off x="1906092" y="2997934"/>
        <a:ext cx="1067480" cy="843487"/>
      </dsp:txXfrm>
    </dsp:sp>
    <dsp:sp modelId="{22A37DCA-5BAC-4D00-B11C-7F7D85558256}">
      <dsp:nvSpPr>
        <dsp:cNvPr id="0" name=""/>
        <dsp:cNvSpPr/>
      </dsp:nvSpPr>
      <dsp:spPr>
        <a:xfrm rot="12342857">
          <a:off x="2636415" y="2330403"/>
          <a:ext cx="2123029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B3597-8052-49D3-A67A-DB5493B74D7D}">
      <dsp:nvSpPr>
        <dsp:cNvPr id="0" name=""/>
        <dsp:cNvSpPr/>
      </dsp:nvSpPr>
      <dsp:spPr>
        <a:xfrm>
          <a:off x="2181555" y="1649836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Business Operations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$31M</a:t>
          </a:r>
        </a:p>
      </dsp:txBody>
      <dsp:txXfrm>
        <a:off x="2207797" y="1676078"/>
        <a:ext cx="1067480" cy="843487"/>
      </dsp:txXfrm>
    </dsp:sp>
    <dsp:sp modelId="{AE425AB3-6B88-4EC3-9E70-263C313F166B}">
      <dsp:nvSpPr>
        <dsp:cNvPr id="0" name=""/>
        <dsp:cNvSpPr/>
      </dsp:nvSpPr>
      <dsp:spPr>
        <a:xfrm rot="13885714">
          <a:off x="3187225" y="1639709"/>
          <a:ext cx="2123029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CF020-C392-48B4-8658-67FA3955C8A7}">
      <dsp:nvSpPr>
        <dsp:cNvPr id="0" name=""/>
        <dsp:cNvSpPr/>
      </dsp:nvSpPr>
      <dsp:spPr>
        <a:xfrm>
          <a:off x="3026914" y="589790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IT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$18M</a:t>
          </a:r>
        </a:p>
      </dsp:txBody>
      <dsp:txXfrm>
        <a:off x="3053156" y="616032"/>
        <a:ext cx="1067480" cy="843487"/>
      </dsp:txXfrm>
    </dsp:sp>
    <dsp:sp modelId="{E87FEA60-201D-4DA5-AE8E-1764E054257D}">
      <dsp:nvSpPr>
        <dsp:cNvPr id="0" name=""/>
        <dsp:cNvSpPr/>
      </dsp:nvSpPr>
      <dsp:spPr>
        <a:xfrm rot="15428571">
          <a:off x="3983169" y="1256402"/>
          <a:ext cx="2123029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A8F57-4484-4239-872A-3F1DCF842770}">
      <dsp:nvSpPr>
        <dsp:cNvPr id="0" name=""/>
        <dsp:cNvSpPr/>
      </dsp:nvSpPr>
      <dsp:spPr>
        <a:xfrm>
          <a:off x="4248492" y="1509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Fringe Benefits              $38M</a:t>
          </a:r>
        </a:p>
      </dsp:txBody>
      <dsp:txXfrm>
        <a:off x="4274734" y="27751"/>
        <a:ext cx="1067480" cy="843487"/>
      </dsp:txXfrm>
    </dsp:sp>
    <dsp:sp modelId="{2649BD54-5838-4FC5-A502-8ECCD5D4939C}">
      <dsp:nvSpPr>
        <dsp:cNvPr id="0" name=""/>
        <dsp:cNvSpPr/>
      </dsp:nvSpPr>
      <dsp:spPr>
        <a:xfrm rot="16971429">
          <a:off x="4866601" y="1256402"/>
          <a:ext cx="2123029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184B7-4B08-4056-88D7-BEBF34B72B5E}">
      <dsp:nvSpPr>
        <dsp:cNvPr id="0" name=""/>
        <dsp:cNvSpPr/>
      </dsp:nvSpPr>
      <dsp:spPr>
        <a:xfrm>
          <a:off x="5604342" y="1509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Student Services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$6M</a:t>
          </a:r>
        </a:p>
      </dsp:txBody>
      <dsp:txXfrm>
        <a:off x="5630584" y="27751"/>
        <a:ext cx="1067480" cy="843487"/>
      </dsp:txXfrm>
    </dsp:sp>
    <dsp:sp modelId="{0042A90C-559B-4CE5-BEF0-BDF1A253FE74}">
      <dsp:nvSpPr>
        <dsp:cNvPr id="0" name=""/>
        <dsp:cNvSpPr/>
      </dsp:nvSpPr>
      <dsp:spPr>
        <a:xfrm rot="18502662">
          <a:off x="5650549" y="1616308"/>
          <a:ext cx="2166962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4CAF6-ED62-4486-8958-109BD133D8E7}">
      <dsp:nvSpPr>
        <dsp:cNvPr id="0" name=""/>
        <dsp:cNvSpPr/>
      </dsp:nvSpPr>
      <dsp:spPr>
        <a:xfrm>
          <a:off x="6846719" y="546936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Auxiliaries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$72M</a:t>
          </a:r>
        </a:p>
      </dsp:txBody>
      <dsp:txXfrm>
        <a:off x="6872961" y="573178"/>
        <a:ext cx="1067480" cy="843487"/>
      </dsp:txXfrm>
    </dsp:sp>
    <dsp:sp modelId="{9979848F-A498-4BEB-BC57-410E684FDB14}">
      <dsp:nvSpPr>
        <dsp:cNvPr id="0" name=""/>
        <dsp:cNvSpPr/>
      </dsp:nvSpPr>
      <dsp:spPr>
        <a:xfrm rot="20011729">
          <a:off x="6201816" y="2302984"/>
          <a:ext cx="2138575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F6C5C-135F-4E71-BF54-A0BECE81A4DD}">
      <dsp:nvSpPr>
        <dsp:cNvPr id="0" name=""/>
        <dsp:cNvSpPr/>
      </dsp:nvSpPr>
      <dsp:spPr>
        <a:xfrm>
          <a:off x="7668304" y="1606359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Facilities Op &amp; Maint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$13M</a:t>
          </a:r>
        </a:p>
      </dsp:txBody>
      <dsp:txXfrm>
        <a:off x="7694546" y="1632601"/>
        <a:ext cx="1067480" cy="843487"/>
      </dsp:txXfrm>
    </dsp:sp>
    <dsp:sp modelId="{1C0D9A6A-647B-4888-B2CE-96262AC61A03}">
      <dsp:nvSpPr>
        <dsp:cNvPr id="0" name=""/>
        <dsp:cNvSpPr/>
      </dsp:nvSpPr>
      <dsp:spPr>
        <a:xfrm>
          <a:off x="6409937" y="3191685"/>
          <a:ext cx="2123029" cy="45598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5C279-6DB5-4DF5-949F-2EF927ED3EF0}">
      <dsp:nvSpPr>
        <dsp:cNvPr id="0" name=""/>
        <dsp:cNvSpPr/>
      </dsp:nvSpPr>
      <dsp:spPr>
        <a:xfrm>
          <a:off x="7972984" y="2971692"/>
          <a:ext cx="1119964" cy="89597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Research / Public Svc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$7M</a:t>
          </a:r>
        </a:p>
      </dsp:txBody>
      <dsp:txXfrm>
        <a:off x="7999226" y="2997934"/>
        <a:ext cx="1067480" cy="843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EFD5CC-18FD-4906-B200-43AFD0780A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02CD2-C02F-4C72-92A1-8EE2AEF2D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081" y="1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220D2340-8B5D-4BA6-BB10-34B0298E8DF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220FA-2064-4916-B01B-9EE167A6A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F6F33-EA9B-4C7B-9B86-8EB0DE011F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081" y="883031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98545FC4-56A9-4E86-9DCD-910ED75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84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8DAB2E44-B8B3-44C6-850D-61E90DF343AC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36B089CA-740B-4365-BEDB-013310D7B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68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71ED455-7C88-45D9-B621-5731CAE5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0913F0-9A6D-435F-BBF8-FE8F84FC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5D9DE89-5688-42A0-8942-4C9A81B9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8" y="1295401"/>
            <a:ext cx="3170767" cy="8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904300"/>
            <a:ext cx="10363200" cy="1049400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029899"/>
            <a:ext cx="8534400" cy="762000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DACEF-147C-4326-A273-EC499689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0518B-52A3-4348-947C-56C485B0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58B6F-AEEF-4A40-A952-185BF2F9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0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5368DAE-D165-4BA3-829A-E69A7FA1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 b="2156"/>
          <a:stretch>
            <a:fillRect/>
          </a:stretch>
        </p:blipFill>
        <p:spPr bwMode="auto">
          <a:xfrm>
            <a:off x="0" y="1447800"/>
            <a:ext cx="1219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1932A7-5D4C-4E26-B399-4958A95E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6096000" cy="39624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4384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84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308C8CB-7F49-4072-834B-20E3BE04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6" b="4880"/>
          <a:stretch>
            <a:fillRect/>
          </a:stretch>
        </p:blipFill>
        <p:spPr bwMode="auto">
          <a:xfrm>
            <a:off x="0" y="1447800"/>
            <a:ext cx="1219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CE5994-7E05-4127-B353-28AA00199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6096000" cy="39624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4384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494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EC0F0DFA-A9FF-4026-A05D-9FE9E88E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3"/>
          <a:stretch>
            <a:fillRect/>
          </a:stretch>
        </p:blipFill>
        <p:spPr bwMode="auto">
          <a:xfrm>
            <a:off x="0" y="1447800"/>
            <a:ext cx="1219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50901A-2A8F-4B28-A2E8-BB9A95ED0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6096000" cy="39624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4384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173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457200"/>
          </a:xfrm>
        </p:spPr>
        <p:txBody>
          <a:bodyPr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8600"/>
            <a:ext cx="5384800" cy="42211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33">
                <a:solidFill>
                  <a:schemeClr val="tx2"/>
                </a:solidFill>
              </a:defRPr>
            </a:lvl2pPr>
            <a:lvl3pPr>
              <a:defRPr sz="1867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8600"/>
            <a:ext cx="5384800" cy="4221163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33">
                <a:solidFill>
                  <a:schemeClr val="tx2"/>
                </a:solidFill>
              </a:defRPr>
            </a:lvl2pPr>
            <a:lvl3pPr>
              <a:defRPr sz="1867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29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1066800"/>
          </a:xfrm>
        </p:spPr>
        <p:txBody>
          <a:bodyPr anchor="b"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11400"/>
            <a:ext cx="10972800" cy="3408363"/>
          </a:xfrm>
        </p:spPr>
        <p:txBody>
          <a:bodyPr/>
          <a:lstStyle>
            <a:lvl1pPr marL="0" indent="0">
              <a:buNone/>
              <a:defRPr sz="2133">
                <a:solidFill>
                  <a:schemeClr val="tx2"/>
                </a:solidFill>
              </a:defRPr>
            </a:lvl1pPr>
            <a:lvl2pPr>
              <a:buFont typeface="Arial" panose="020B0604020202020204" pitchFamily="34" charset="0"/>
              <a:buChar char="•"/>
              <a:defRPr sz="2133"/>
            </a:lvl2pPr>
            <a:lvl3pPr>
              <a:buFont typeface="Arial" panose="020B0604020202020204" pitchFamily="34" charset="0"/>
              <a:buChar char="•"/>
              <a:defRPr sz="1867"/>
            </a:lvl3pPr>
            <a:lvl4pPr>
              <a:buFont typeface="Arial" panose="020B0604020202020204" pitchFamily="34" charset="0"/>
              <a:buChar char="•"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A23B3C-C9DE-4449-8F96-F097D52D250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1295400"/>
            <a:ext cx="10972800" cy="457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buFont typeface="Arial" panose="020B0604020202020204" pitchFamily="34" charset="0"/>
              <a:buChar char="•"/>
              <a:defRPr sz="2133"/>
            </a:lvl2pPr>
            <a:lvl3pPr>
              <a:buFont typeface="Arial" panose="020B0604020202020204" pitchFamily="34" charset="0"/>
              <a:buChar char="•"/>
              <a:defRPr sz="1867"/>
            </a:lvl3pPr>
            <a:lvl4pPr>
              <a:buFont typeface="Arial" panose="020B0604020202020204" pitchFamily="34" charset="0"/>
              <a:buChar char="•"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799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457200"/>
          </a:xfrm>
        </p:spPr>
        <p:txBody>
          <a:bodyPr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0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B1418-CCFB-4FB4-A2BD-5CE67188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CB19D-6055-4A5C-B738-1B06F7CB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DADA6-F144-4231-B93D-CAABC240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4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>
            <a:extLst>
              <a:ext uri="{FF2B5EF4-FFF2-40B4-BE49-F238E27FC236}">
                <a16:creationId xmlns:a16="http://schemas.microsoft.com/office/drawing/2014/main" id="{ED5963C0-88AA-4CB3-97A2-CCD7C017A1D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701800"/>
            <a:ext cx="3454400" cy="1270000"/>
            <a:chOff x="457200" y="1276350"/>
            <a:chExt cx="2590800" cy="9525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421967-F8CB-4AE7-A0D0-75396806F0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76350" y="1276350"/>
              <a:ext cx="952500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9" name="Straight Connector 7">
              <a:extLst>
                <a:ext uri="{FF2B5EF4-FFF2-40B4-BE49-F238E27FC236}">
                  <a16:creationId xmlns:a16="http://schemas.microsoft.com/office/drawing/2014/main" id="{3F3BCFC1-09A7-49B0-B8EF-167AC19D918C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25908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85D11081-282E-4A88-B18D-110F11ECEE2D}"/>
              </a:ext>
            </a:extLst>
          </p:cNvPr>
          <p:cNvGrpSpPr>
            <a:grpSpLocks/>
          </p:cNvGrpSpPr>
          <p:nvPr/>
        </p:nvGrpSpPr>
        <p:grpSpPr bwMode="auto">
          <a:xfrm>
            <a:off x="4351867" y="1701800"/>
            <a:ext cx="3454400" cy="1270000"/>
            <a:chOff x="457200" y="1276350"/>
            <a:chExt cx="2590800" cy="9525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6F8EC1-E971-4F87-A763-00AD6094FA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76350" y="1276350"/>
              <a:ext cx="952500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0">
              <a:extLst>
                <a:ext uri="{FF2B5EF4-FFF2-40B4-BE49-F238E27FC236}">
                  <a16:creationId xmlns:a16="http://schemas.microsoft.com/office/drawing/2014/main" id="{6492F6B8-7A01-4B93-ACB3-0295D6826A3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25908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40CC853F-F7D3-4FE2-869F-43944AF1B104}"/>
              </a:ext>
            </a:extLst>
          </p:cNvPr>
          <p:cNvGrpSpPr>
            <a:grpSpLocks/>
          </p:cNvGrpSpPr>
          <p:nvPr/>
        </p:nvGrpSpPr>
        <p:grpSpPr bwMode="auto">
          <a:xfrm>
            <a:off x="8128000" y="1701800"/>
            <a:ext cx="3454400" cy="1270000"/>
            <a:chOff x="457200" y="1276350"/>
            <a:chExt cx="2590800" cy="9525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A6EDE3A-FF9A-4B93-B200-5945DA1E3E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76350" y="1276350"/>
              <a:ext cx="952500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Connector 13">
              <a:extLst>
                <a:ext uri="{FF2B5EF4-FFF2-40B4-BE49-F238E27FC236}">
                  <a16:creationId xmlns:a16="http://schemas.microsoft.com/office/drawing/2014/main" id="{088B1E6C-586A-4AD7-956F-7C0DC970DDB6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25908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457200"/>
          </a:xfrm>
        </p:spPr>
        <p:txBody>
          <a:bodyPr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225803"/>
            <a:ext cx="3454400" cy="2493960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75407-351A-3540-BCE9-A6DC17A994D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8800" y="3225803"/>
            <a:ext cx="3454400" cy="2493960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E9AF35-BFD7-0C42-ABB9-26B4C141B49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33976" y="3225803"/>
            <a:ext cx="3454400" cy="2493960"/>
          </a:xfrm>
        </p:spPr>
        <p:txBody>
          <a:bodyPr/>
          <a:lstStyle>
            <a:lvl1pPr marL="0" indent="0" algn="ctr">
              <a:buNone/>
              <a:defRPr sz="21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6AE24-64B7-48C7-8E62-1C8B2348685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28951D7-21C6-4863-900F-D72471B6AB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24C7E44-87B6-494B-A3F9-2EE911E830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6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">
            <a:extLst>
              <a:ext uri="{FF2B5EF4-FFF2-40B4-BE49-F238E27FC236}">
                <a16:creationId xmlns:a16="http://schemas.microsoft.com/office/drawing/2014/main" id="{09316AFD-EABA-4D2E-92CA-0B90F624DE81}"/>
              </a:ext>
            </a:extLst>
          </p:cNvPr>
          <p:cNvGrpSpPr>
            <a:grpSpLocks/>
          </p:cNvGrpSpPr>
          <p:nvPr/>
        </p:nvGrpSpPr>
        <p:grpSpPr bwMode="auto">
          <a:xfrm>
            <a:off x="719668" y="1701800"/>
            <a:ext cx="2188633" cy="1270000"/>
            <a:chOff x="457200" y="1276350"/>
            <a:chExt cx="1640542" cy="9525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8AC64E9-A4FE-431B-9800-BCA88308D3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0386" y="1276350"/>
              <a:ext cx="951959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Connector 7">
              <a:extLst>
                <a:ext uri="{FF2B5EF4-FFF2-40B4-BE49-F238E27FC236}">
                  <a16:creationId xmlns:a16="http://schemas.microsoft.com/office/drawing/2014/main" id="{03687862-88B3-47C5-BF9D-1DAD7BA32F1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164054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F91D4A33-B58E-4EC0-8570-697A5F92CBB4}"/>
              </a:ext>
            </a:extLst>
          </p:cNvPr>
          <p:cNvGrpSpPr>
            <a:grpSpLocks/>
          </p:cNvGrpSpPr>
          <p:nvPr/>
        </p:nvGrpSpPr>
        <p:grpSpPr bwMode="auto">
          <a:xfrm>
            <a:off x="3642785" y="1701800"/>
            <a:ext cx="2186516" cy="1270000"/>
            <a:chOff x="457200" y="1276350"/>
            <a:chExt cx="1640542" cy="9525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6B37842-F93A-473C-9F54-FB6E63C145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0708" y="1276350"/>
              <a:ext cx="951292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Connector 10">
              <a:extLst>
                <a:ext uri="{FF2B5EF4-FFF2-40B4-BE49-F238E27FC236}">
                  <a16:creationId xmlns:a16="http://schemas.microsoft.com/office/drawing/2014/main" id="{32C12BEA-55AC-4E4F-9EB3-5CDCB3C04FAA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164054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07F6DAB2-2637-4BCE-9B29-69EA05634DE8}"/>
              </a:ext>
            </a:extLst>
          </p:cNvPr>
          <p:cNvGrpSpPr>
            <a:grpSpLocks/>
          </p:cNvGrpSpPr>
          <p:nvPr/>
        </p:nvGrpSpPr>
        <p:grpSpPr bwMode="auto">
          <a:xfrm>
            <a:off x="6424085" y="1701800"/>
            <a:ext cx="2188633" cy="1270000"/>
            <a:chOff x="457200" y="1276350"/>
            <a:chExt cx="1640542" cy="9525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4847C13-4648-4A00-906C-C499EB3C487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0386" y="1276350"/>
              <a:ext cx="951959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3">
              <a:extLst>
                <a:ext uri="{FF2B5EF4-FFF2-40B4-BE49-F238E27FC236}">
                  <a16:creationId xmlns:a16="http://schemas.microsoft.com/office/drawing/2014/main" id="{FA0FBDF2-ADFD-44F5-8281-61E5A58CD22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164054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14">
            <a:extLst>
              <a:ext uri="{FF2B5EF4-FFF2-40B4-BE49-F238E27FC236}">
                <a16:creationId xmlns:a16="http://schemas.microsoft.com/office/drawing/2014/main" id="{C7351BFA-1D2B-4649-9C88-EACCEA624478}"/>
              </a:ext>
            </a:extLst>
          </p:cNvPr>
          <p:cNvGrpSpPr>
            <a:grpSpLocks/>
          </p:cNvGrpSpPr>
          <p:nvPr/>
        </p:nvGrpSpPr>
        <p:grpSpPr bwMode="auto">
          <a:xfrm>
            <a:off x="9222318" y="1701800"/>
            <a:ext cx="2186516" cy="1270000"/>
            <a:chOff x="457200" y="1276350"/>
            <a:chExt cx="1640542" cy="952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B506B6-CF0F-4452-88B0-076CE6DCC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0708" y="1276350"/>
              <a:ext cx="951292" cy="9525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23" name="Straight Connector 16">
              <a:extLst>
                <a:ext uri="{FF2B5EF4-FFF2-40B4-BE49-F238E27FC236}">
                  <a16:creationId xmlns:a16="http://schemas.microsoft.com/office/drawing/2014/main" id="{4D8FA044-4DD9-421C-8F65-F56DA55FD3AA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457200" y="2038350"/>
              <a:ext cx="164054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457200"/>
          </a:xfrm>
        </p:spPr>
        <p:txBody>
          <a:bodyPr/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109" y="3987801"/>
            <a:ext cx="2438401" cy="1731961"/>
          </a:xfrm>
        </p:spPr>
        <p:txBody>
          <a:bodyPr/>
          <a:lstStyle>
            <a:lvl1pPr marL="0" indent="0" algn="ctr">
              <a:buNone/>
              <a:defRPr sz="17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75407-351A-3540-BCE9-A6DC17A994D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478308" y="3987801"/>
            <a:ext cx="2438401" cy="1731961"/>
          </a:xfrm>
        </p:spPr>
        <p:txBody>
          <a:bodyPr/>
          <a:lstStyle>
            <a:lvl1pPr marL="0" indent="0" algn="ctr">
              <a:buNone/>
              <a:defRPr sz="17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E9AF35-BFD7-0C42-ABB9-26B4C141B49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9202" y="3987801"/>
            <a:ext cx="2438401" cy="1731961"/>
          </a:xfrm>
        </p:spPr>
        <p:txBody>
          <a:bodyPr/>
          <a:lstStyle>
            <a:lvl1pPr marL="0" indent="0" algn="ctr">
              <a:buNone/>
              <a:defRPr sz="17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B780E0-DADA-4342-BAD4-3F90F8C95F5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120096" y="3987801"/>
            <a:ext cx="2438400" cy="1731961"/>
          </a:xfrm>
        </p:spPr>
        <p:txBody>
          <a:bodyPr/>
          <a:lstStyle>
            <a:lvl1pPr marL="0" indent="0" algn="ctr">
              <a:buNone/>
              <a:defRPr sz="1733">
                <a:solidFill>
                  <a:schemeClr val="tx2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F5D2C7F-1D8E-694A-B9AC-31AE3B5149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8109" y="3157072"/>
            <a:ext cx="2438401" cy="729128"/>
          </a:xfrm>
        </p:spPr>
        <p:txBody>
          <a:bodyPr/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15C6FA-8C6E-9B4A-829D-8A6C9310C6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78308" y="3157072"/>
            <a:ext cx="2438401" cy="729128"/>
          </a:xfrm>
        </p:spPr>
        <p:txBody>
          <a:bodyPr/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2E44FBC-6CA2-044E-8BBB-3FC6A83966E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9202" y="3157072"/>
            <a:ext cx="2438401" cy="729128"/>
          </a:xfrm>
        </p:spPr>
        <p:txBody>
          <a:bodyPr/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3782E9F-25D3-D249-A435-4B412157B37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0096" y="3157072"/>
            <a:ext cx="2438400" cy="729128"/>
          </a:xfrm>
        </p:spPr>
        <p:txBody>
          <a:bodyPr/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2133">
                <a:solidFill>
                  <a:schemeClr val="tx2"/>
                </a:solidFill>
              </a:defRPr>
            </a:lvl2pPr>
            <a:lvl3pPr marL="914377" indent="0">
              <a:buFont typeface="Arial" panose="020B0604020202020204" pitchFamily="34" charset="0"/>
              <a:buNone/>
              <a:defRPr sz="1867">
                <a:solidFill>
                  <a:schemeClr val="tx2"/>
                </a:solidFill>
              </a:defRPr>
            </a:lvl3pPr>
            <a:lvl4pPr marL="1371566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4pPr>
            <a:lvl5pPr marL="1828754" indent="0">
              <a:buNone/>
              <a:defRPr sz="16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232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9AD7C-D135-4787-B48F-AB00A2A89277}"/>
              </a:ext>
            </a:extLst>
          </p:cNvPr>
          <p:cNvSpPr txBox="1"/>
          <p:nvPr/>
        </p:nvSpPr>
        <p:spPr>
          <a:xfrm>
            <a:off x="591671" y="1466099"/>
            <a:ext cx="914400" cy="18978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733" dirty="0">
                <a:solidFill>
                  <a:schemeClr val="tx1">
                    <a:alpha val="20000"/>
                  </a:schemeClr>
                </a:solidFill>
              </a:rPr>
              <a:t>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8800" y="0"/>
            <a:ext cx="7823200" cy="685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11401"/>
            <a:ext cx="2826871" cy="3103564"/>
          </a:xfrm>
        </p:spPr>
        <p:txBody>
          <a:bodyPr/>
          <a:lstStyle>
            <a:lvl1pPr marL="0" indent="0">
              <a:lnSpc>
                <a:spcPts val="3547"/>
              </a:lnSpc>
              <a:buNone/>
              <a:defRPr sz="2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658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37D887F-7BAD-4AAD-AC81-FAE33FE81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7716" r="525" b="89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F7820-99EF-4C00-A9A1-671511571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E797A9-F597-4377-89E1-DCA8274C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8" y="1295401"/>
            <a:ext cx="3170767" cy="8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89401"/>
            <a:ext cx="10363200" cy="1049400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715000"/>
            <a:ext cx="8534400" cy="762000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56559-F9E5-40A4-989C-8CA55177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5AD93-46A3-49CC-B5AA-343B4AB5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685DA-BAC5-48D1-B714-14398414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B2DB-275D-4DDD-A5F7-4A81183C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10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A5300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A5300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300F"/>
                </a:solidFill>
              </a:rPr>
              <a:pPr/>
              <a:t>‹#›</a:t>
            </a:fld>
            <a:endParaRPr lang="en-US" dirty="0">
              <a:solidFill>
                <a:srgbClr val="A53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9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C8880DA-AC86-4031-8E38-A638D29A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-2" r="3078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0A3AE-9739-4827-BD6A-315DC8D14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791C58B-A21C-4270-B8ED-C47BD5D8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8" y="1295401"/>
            <a:ext cx="3170767" cy="8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89401"/>
            <a:ext cx="10363200" cy="1049400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715000"/>
            <a:ext cx="8534400" cy="762000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47D0B-F6ED-401C-8E21-4B9BCA9C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412D-25BF-4163-9FA5-5941FA06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26A16-D3B8-4766-8222-0F6B2ED9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D636DE73-4E0C-4A54-A883-AC32D855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AB7B06-8CAB-4DC6-9977-168833F7C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2DA02AE-B918-49C7-A333-E7FF5EAF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8" y="1295401"/>
            <a:ext cx="3170767" cy="8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89401"/>
            <a:ext cx="10363200" cy="1049400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715000"/>
            <a:ext cx="8534400" cy="762000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437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3400"/>
            <a:ext cx="10972800" cy="4221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BF935-8196-499D-9050-3E177C520A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7D3E0-D9BF-487F-87A0-DBC32953C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4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24E4ED1-7600-4952-89D6-F6F6B029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7037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E0E7B2-CCB6-4697-925E-9569C39D8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52600"/>
            <a:ext cx="406400" cy="3352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6416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34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8EFA1DE-8685-4CD3-AE05-3FC4E6F8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35902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618663-9590-4B3B-BB5B-7E0B78B40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52600"/>
            <a:ext cx="406400" cy="3352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6416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28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E806AFD9-6061-4B15-91E1-D06C1686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13086"/>
          <a:stretch>
            <a:fillRect/>
          </a:stretch>
        </p:blipFill>
        <p:spPr bwMode="auto">
          <a:xfrm>
            <a:off x="6299200" y="0"/>
            <a:ext cx="589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8F1DC6-3BFE-43EF-9DF4-057EBDE40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52600"/>
            <a:ext cx="406400" cy="3352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6416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39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ED74CB21-46BE-4E05-8375-99AD86AE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b="45540"/>
          <a:stretch>
            <a:fillRect/>
          </a:stretch>
        </p:blipFill>
        <p:spPr bwMode="auto">
          <a:xfrm>
            <a:off x="0" y="1447800"/>
            <a:ext cx="1219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420FB-0315-4DB2-9FB3-4D714EB9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6096000" cy="3962400"/>
          </a:xfrm>
          <a:prstGeom prst="rect">
            <a:avLst/>
          </a:prstGeom>
          <a:solidFill>
            <a:srgbClr val="66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19400"/>
            <a:ext cx="4775200" cy="2641600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1800"/>
            <a:ext cx="4775200" cy="992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83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A443B3-5AC9-4D8C-A25E-BBD53A989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66800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B639E8-AAE7-445B-90FB-45EA34BD3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803401"/>
            <a:ext cx="10972800" cy="422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First level</a:t>
            </a:r>
          </a:p>
          <a:p>
            <a:pPr lvl="3"/>
            <a:r>
              <a:rPr lang="en-US" altLang="en-US"/>
              <a:t>Second level</a:t>
            </a:r>
          </a:p>
          <a:p>
            <a:pPr lvl="3"/>
            <a:r>
              <a:rPr lang="en-US" altLang="en-US"/>
              <a:t>Second level</a:t>
            </a:r>
          </a:p>
        </p:txBody>
      </p:sp>
      <p:sp>
        <p:nvSpPr>
          <p:cNvPr id="1028" name="TextBox 3">
            <a:extLst>
              <a:ext uri="{FF2B5EF4-FFF2-40B4-BE49-F238E27FC236}">
                <a16:creationId xmlns:a16="http://schemas.microsoft.com/office/drawing/2014/main" id="{BF0B8ECD-2DC1-3D4B-A6E6-73F1E0330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6473223"/>
            <a:ext cx="1828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fld id="{68BA7203-A6CA-4C2F-B2C3-9E89FA86A139}" type="slidenum">
              <a:rPr lang="en-US" altLang="en-US" sz="800" smtClean="0"/>
              <a:pPr eaLnBrk="1" hangingPunct="1">
                <a:defRPr/>
              </a:pPr>
              <a:t>‹#›</a:t>
            </a:fld>
            <a:endParaRPr lang="en-US" altLang="en-US" sz="800"/>
          </a:p>
        </p:txBody>
      </p:sp>
      <p:sp>
        <p:nvSpPr>
          <p:cNvPr id="1029" name="TextBox 4">
            <a:extLst>
              <a:ext uri="{FF2B5EF4-FFF2-40B4-BE49-F238E27FC236}">
                <a16:creationId xmlns:a16="http://schemas.microsoft.com/office/drawing/2014/main" id="{DCA5ED76-1250-D447-AD9C-051C2761F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18" y="6473223"/>
            <a:ext cx="49635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defRPr/>
            </a:pPr>
            <a:r>
              <a:rPr lang="en-US" altLang="en-US" sz="800"/>
              <a:t>COLLEGE OF CHARLESTON | </a:t>
            </a:r>
            <a:r>
              <a:rPr lang="en-US" altLang="en-US" sz="800" b="1"/>
              <a:t>DECK TITLE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E75AA-1EFC-4B19-92C7-2AFE0EF6D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B2DC3-ED94-4680-B9C2-39A19420C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6C0CE-8DAF-47D8-A153-22CE754D9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8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00033"/>
          </a:solidFill>
          <a:latin typeface="Arial" charset="0"/>
          <a:ea typeface="ＭＳ Ｐゴシック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14377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000">
          <a:solidFill>
            <a:schemeClr val="tx1"/>
          </a:solidFill>
          <a:latin typeface="+mn-lt"/>
          <a:ea typeface="+mn-ea"/>
        </a:defRPr>
      </a:lvl2pPr>
      <a:lvl3pPr marL="1295368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000">
          <a:solidFill>
            <a:schemeClr val="tx1"/>
          </a:solidFill>
          <a:latin typeface="+mn-lt"/>
          <a:ea typeface="+mn-ea"/>
        </a:defRPr>
      </a:lvl3pPr>
      <a:lvl4pPr marL="1714457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AutoNum type="alphaLcPeriod"/>
        <a:defRPr sz="1333">
          <a:solidFill>
            <a:schemeClr val="tx1"/>
          </a:solidFill>
          <a:latin typeface="+mn-lt"/>
          <a:ea typeface="+mn-ea"/>
        </a:defRPr>
      </a:lvl4pPr>
      <a:lvl5pPr marL="2133547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90735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47924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505112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B833-F94F-4844-8022-D44161BB3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399141"/>
            <a:ext cx="8791575" cy="24765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0" i="1" cap="none" dirty="0"/>
              <a:t>FY 2022/2023 Budget Presentation</a:t>
            </a:r>
            <a:br>
              <a:rPr lang="en-US" sz="3200" b="0" i="1" cap="none" dirty="0"/>
            </a:br>
            <a:r>
              <a:rPr lang="en-US" sz="3200" b="0" i="1" cap="none" dirty="0"/>
              <a:t>House Ways and Means Committee</a:t>
            </a:r>
            <a:br>
              <a:rPr lang="en-US" sz="3200" b="0" i="1" cap="none" dirty="0"/>
            </a:br>
            <a:r>
              <a:rPr lang="en-US" sz="3200" b="0" i="1" cap="none" dirty="0"/>
              <a:t>January 12,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956E13-5AE4-4088-8EC3-18D6C95A1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9982" y="4458950"/>
            <a:ext cx="8178017" cy="1547446"/>
          </a:xfrm>
        </p:spPr>
        <p:txBody>
          <a:bodyPr>
            <a:normAutofit/>
          </a:bodyPr>
          <a:lstStyle/>
          <a:p>
            <a:r>
              <a:rPr lang="en-US" sz="1800" cap="none" dirty="0">
                <a:solidFill>
                  <a:srgbClr val="F4F5F0"/>
                </a:solidFill>
              </a:rPr>
              <a:t>Representative Gary </a:t>
            </a:r>
            <a:r>
              <a:rPr lang="en-US" sz="1800" cap="none" dirty="0" err="1">
                <a:solidFill>
                  <a:srgbClr val="F4F5F0"/>
                </a:solidFill>
              </a:rPr>
              <a:t>Simrill</a:t>
            </a:r>
            <a:r>
              <a:rPr lang="en-US" sz="1800" cap="none" dirty="0">
                <a:solidFill>
                  <a:srgbClr val="F4F5F0"/>
                </a:solidFill>
              </a:rPr>
              <a:t>, Chairman</a:t>
            </a:r>
          </a:p>
          <a:p>
            <a:r>
              <a:rPr lang="en-US" sz="1800" cap="none" dirty="0">
                <a:solidFill>
                  <a:srgbClr val="F4F5F0"/>
                </a:solidFill>
              </a:rPr>
              <a:t>Representative Gilda Cobb-Hunter</a:t>
            </a:r>
          </a:p>
          <a:p>
            <a:r>
              <a:rPr lang="en-US" sz="1800" cap="none" dirty="0">
                <a:solidFill>
                  <a:srgbClr val="F4F5F0"/>
                </a:solidFill>
              </a:rPr>
              <a:t>Representative Kirkman Finlay</a:t>
            </a:r>
          </a:p>
          <a:p>
            <a:pPr>
              <a:lnSpc>
                <a:spcPct val="100000"/>
              </a:lnSpc>
            </a:pPr>
            <a:r>
              <a:rPr lang="en-US" sz="1800" cap="none" dirty="0">
                <a:solidFill>
                  <a:srgbClr val="F4F5F0"/>
                </a:solidFill>
              </a:rPr>
              <a:t>AJ Newton, Budget Analyst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FFEC7-FA04-4320-BFE9-393F5D8E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3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DA51-01E0-4BDD-BED3-BC95361C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4727"/>
            <a:ext cx="10972800" cy="457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 2023 CAPITAL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77FA9-B5B0-4C48-8661-C9502A76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2170355"/>
            <a:ext cx="9905999" cy="3633787"/>
          </a:xfrm>
        </p:spPr>
        <p:txBody>
          <a:bodyPr>
            <a:normAutofit/>
          </a:bodyPr>
          <a:lstStyle/>
          <a:p>
            <a:r>
              <a:rPr lang="en-US" sz="2000" dirty="0"/>
              <a:t>Campus Infrastructure Upgrades - $10 million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50" dirty="0"/>
              <a:t>Systems mostly installed in early 1970’s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50" dirty="0"/>
              <a:t>Steam distribution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50" dirty="0"/>
              <a:t>Chilled water distribution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50" dirty="0"/>
              <a:t>System failures have affected lab experiments and living conditions in residence halls, cancelled classed, and disrupted business operations.</a:t>
            </a:r>
          </a:p>
          <a:p>
            <a:r>
              <a:rPr lang="en-US" sz="2000" dirty="0"/>
              <a:t>58 George Street Renovation - $3.4 million</a:t>
            </a:r>
          </a:p>
          <a:p>
            <a:r>
              <a:rPr lang="en-US" sz="2000" dirty="0"/>
              <a:t>Silcox Envelope and 1</a:t>
            </a:r>
            <a:r>
              <a:rPr lang="en-US" sz="2000" baseline="30000" dirty="0"/>
              <a:t>st</a:t>
            </a:r>
            <a:r>
              <a:rPr lang="en-US" sz="2000" dirty="0"/>
              <a:t> Floor Renovation - $5.5 million</a:t>
            </a:r>
          </a:p>
          <a:p>
            <a:r>
              <a:rPr lang="en-US" sz="2000" dirty="0"/>
              <a:t>Stern Student Center Renovation- $10 million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B4481-1A84-456B-91B1-6EAF175E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E87A4-9F12-4658-835C-6CF8EA2B4E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0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F7B9-A7FC-4BD2-8C75-E47946B4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7399"/>
            <a:ext cx="10972800" cy="79436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FY 2023 Federal Funds, Other Funds, and FTE Requests 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0B06D-FF2A-45D7-966D-9A21D5C03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8" y="1811768"/>
            <a:ext cx="10972800" cy="4221163"/>
          </a:xfrm>
        </p:spPr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163394-6381-4CE9-80E2-DC89072F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09284-75CC-4F0B-ABCC-33E349BF0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29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7B4-01DF-4262-8536-74718104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PROVISO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47E2A-2C56-4F17-8094-15DD5891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8A16A6-12D3-46AA-B5FB-43D72256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6F958-4B0F-43BB-8A2E-814245312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8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9FF8FD-BF8C-4897-BDA0-86869641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470" y="1485265"/>
            <a:ext cx="3754147" cy="194373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Appendix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C394F-C9DE-4987-B362-55EA81A7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97" y="1110175"/>
            <a:ext cx="6045591" cy="4030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C49EE9-0450-41F3-B78D-B508F403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36079-49DE-4D36-B356-983E1D0D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B2DB-275D-4DDD-A5F7-4A81183C46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F73F-B780-48D2-8A4B-271F3E63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 Enrollment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FE352-AC3B-4EB0-83C3-B908BBB5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BDF51-BC37-4896-8C84-7299D902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94" y="1628417"/>
            <a:ext cx="7418125" cy="4519088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9265F-F5E7-4F3F-AD27-F474896A9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40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903A-D01F-4EC9-A2D3-777DD13D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 Enrollment By School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DB8CD-E40D-47D8-876B-058B1A677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41304-B204-4D75-81E4-2C8531DF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591" y="1678209"/>
            <a:ext cx="6596266" cy="5065695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6293B-FEC8-4045-AD44-EBE1B4A86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8A14-FE9C-4A81-AA4F-289432D4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Fall 2021 Students By Tuition Residency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C4C40-2054-4F30-BED6-651140403448}"/>
              </a:ext>
            </a:extLst>
          </p:cNvPr>
          <p:cNvSpPr txBox="1"/>
          <p:nvPr/>
        </p:nvSpPr>
        <p:spPr>
          <a:xfrm>
            <a:off x="2912012" y="178659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Students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6ED35-A07F-4E44-B50A-B54028D21243}"/>
              </a:ext>
            </a:extLst>
          </p:cNvPr>
          <p:cNvSpPr txBox="1"/>
          <p:nvPr/>
        </p:nvSpPr>
        <p:spPr>
          <a:xfrm>
            <a:off x="8100645" y="246673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Freshmen Only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46FFE-1EEC-43CA-867F-BC55C0FBC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438" y="2298191"/>
            <a:ext cx="4566599" cy="3950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645" y="2928144"/>
            <a:ext cx="3272016" cy="27614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8E2910-5733-4675-BD3C-1752E8AD2F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6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FC9C-11F2-4A42-AB88-DF890683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748665"/>
            <a:ext cx="9905998" cy="70206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Minority Student Enrollment (5 Year Change)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B1889-1F49-41A3-A538-B78130CF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15FA07-4745-4996-A2EE-20036D8EF13E}"/>
              </a:ext>
            </a:extLst>
          </p:cNvPr>
          <p:cNvSpPr txBox="1"/>
          <p:nvPr/>
        </p:nvSpPr>
        <p:spPr>
          <a:xfrm>
            <a:off x="1570114" y="4986149"/>
            <a:ext cx="4149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Fall 2022 Decisions</a:t>
            </a:r>
            <a:r>
              <a:rPr lang="en-US" sz="1200" dirty="0"/>
              <a:t>:</a:t>
            </a:r>
          </a:p>
          <a:p>
            <a:r>
              <a:rPr lang="en-US" sz="12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Pending approval from Admissions</a:t>
            </a:r>
          </a:p>
          <a:p>
            <a:r>
              <a:rPr lang="en-US" sz="1200" i="1" dirty="0"/>
              <a:t>The College has received 3,864 freshman applications from students of color thus far</a:t>
            </a:r>
            <a:r>
              <a:rPr lang="en-US" sz="1200" dirty="0"/>
              <a:t> [as of December 21, 2021]. </a:t>
            </a:r>
            <a:r>
              <a:rPr lang="en-US" sz="1200" i="1" dirty="0"/>
              <a:t>This total is 28.2% higher than the 3-year average and 9.5% higher compared to this time last year.</a:t>
            </a:r>
            <a:endParaRPr lang="en-US" sz="1200" dirty="0"/>
          </a:p>
          <a:p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2" y="1576705"/>
            <a:ext cx="4478125" cy="3283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33" y="1576705"/>
            <a:ext cx="4683598" cy="39528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BF358-5CD2-40F2-B64F-7FE1738F2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59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B78EB-70B5-4948-805C-C46E90A7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33046"/>
            <a:ext cx="9905998" cy="6034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 Success/Graduation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77B428-D997-428E-953B-5A945988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440" y="1345029"/>
            <a:ext cx="7376979" cy="5290304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711C9-D94E-4688-897A-F2EE65785C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6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99" y="276603"/>
            <a:ext cx="9905998" cy="6659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Tuition History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410" y="171510"/>
            <a:ext cx="771089" cy="771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2E00A-E326-431F-AA2D-24114E714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56" y="1087965"/>
            <a:ext cx="9030887" cy="50394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C1A983-0BEE-48B7-934A-C0A546955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5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38951B-3FA8-4839-BDD5-A8A54C65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31" y="1066800"/>
            <a:ext cx="10972800" cy="4572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FALL UPDATE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AFA7A7-984A-42E6-B1E1-A893E2BFB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000" dirty="0"/>
              <a:t>No enrollment decline: Highest freshman class in college’s history</a:t>
            </a:r>
          </a:p>
          <a:p>
            <a:r>
              <a:rPr lang="en-US" sz="4000" dirty="0"/>
              <a:t>No tuition increase for SC students for 2 years</a:t>
            </a:r>
          </a:p>
          <a:p>
            <a:r>
              <a:rPr lang="en-US" sz="4000" dirty="0"/>
              <a:t>COVID-19 Update</a:t>
            </a:r>
          </a:p>
          <a:p>
            <a:pPr lvl="1"/>
            <a:r>
              <a:rPr lang="en-US" sz="4200" dirty="0"/>
              <a:t>Instruction: Primarily in-person</a:t>
            </a:r>
          </a:p>
          <a:p>
            <a:pPr lvl="1"/>
            <a:r>
              <a:rPr lang="en-US" sz="4200" dirty="0"/>
              <a:t>Residence Halls: 98% capacity</a:t>
            </a:r>
          </a:p>
          <a:p>
            <a:pPr lvl="1"/>
            <a:r>
              <a:rPr lang="en-US" sz="4200" dirty="0"/>
              <a:t>Vaccinations not required, but recommended</a:t>
            </a:r>
          </a:p>
          <a:p>
            <a:pPr lvl="1"/>
            <a:r>
              <a:rPr lang="en-US" sz="4200" dirty="0"/>
              <a:t>Facemask required indoors &amp; around others</a:t>
            </a:r>
          </a:p>
          <a:p>
            <a:pPr lvl="1"/>
            <a:r>
              <a:rPr lang="en-US" sz="4200" dirty="0"/>
              <a:t>Weekly COVID-19 testing available for campus community</a:t>
            </a:r>
          </a:p>
          <a:p>
            <a:pPr lvl="1"/>
            <a:r>
              <a:rPr lang="en-US" sz="4200" dirty="0"/>
              <a:t>NCAA sanctioned sports resumed normal scheduling</a:t>
            </a:r>
          </a:p>
          <a:p>
            <a:pPr lvl="1"/>
            <a:r>
              <a:rPr lang="en-US" sz="4200" dirty="0"/>
              <a:t>Greek life: standard recruitment cycle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9DB162-7056-4F02-B6B0-8ACD9785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557" y="222307"/>
            <a:ext cx="2050553" cy="5650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18DE71-55D9-4A2B-B00C-7418BFCC8B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543" y="310666"/>
            <a:ext cx="9905998" cy="71259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2021-2022 Tuition &amp; Fee Schedule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582" y="103836"/>
            <a:ext cx="785838" cy="785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FD799-A350-4CDD-B860-02A91EDDA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99" y="1023257"/>
            <a:ext cx="9461542" cy="53819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104F7-7FFB-4275-AF7F-F225FCF05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8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2021-2022 Tuition &amp; Fee Schedule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087BC75-4DA3-4DF1-8262-B0CB234C2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1181" y="1618840"/>
            <a:ext cx="5843454" cy="5096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541" y="375978"/>
            <a:ext cx="1159707" cy="11597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3EDAC2-91E0-4DDB-83F7-816C7CC2E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71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49D9-5954-47CC-99F0-FFA9B069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55" y="666094"/>
            <a:ext cx="9905998" cy="79409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2021-2022 Tuition &amp; Fee Schedule (continued)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B1F89B-4561-4D61-8200-DAEAE2690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507" y="1857240"/>
            <a:ext cx="7526273" cy="794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898C0-0B6E-4541-9EA7-EE86E03D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508" y="2651337"/>
            <a:ext cx="7526272" cy="4062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A3427-4F42-479F-85B7-226021667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99" y="224055"/>
            <a:ext cx="771089" cy="771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CF8B2C-87A8-43CB-BFCC-1FE216C5B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10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8829-6910-41EE-979C-7FE57E97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Scholarships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D3007C-6A7D-4699-916A-F1B4E67A4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564" y="1824073"/>
            <a:ext cx="5303097" cy="412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FE886F-99A5-4F6C-806C-B3EC701D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999" y="224055"/>
            <a:ext cx="771089" cy="771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77970-EB49-4E91-A192-B52DCD472F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30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8E0A-A000-4728-89AF-D2221ADFD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Scholarships (continued)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12C558-28A4-4B6A-8380-9BBAADD45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489" y="1720525"/>
            <a:ext cx="5928766" cy="4859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19198-860F-4048-9914-F34FD25BA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999" y="224055"/>
            <a:ext cx="771089" cy="771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6E453-39A9-47B7-B863-F2A898EE21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1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8754-D66A-4384-B940-738D7E7D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8" cy="56509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4% Waiver and Abatement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30D33-7E3C-460E-8BE7-483D461C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84A15-22EF-4AF9-936D-5C3CE323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94" y="1649963"/>
            <a:ext cx="10729994" cy="42395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39B8C-433B-41B1-8B3F-1643A8E2B3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28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8553"/>
            <a:ext cx="10972800" cy="37806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Outstanding Debt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5277D1B-DFEA-44DC-A03D-531EC1E0D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038" y="1524001"/>
            <a:ext cx="6485084" cy="5093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541" y="375978"/>
            <a:ext cx="1159707" cy="11597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68263-A8F5-4C7B-938D-C8FE3CA937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34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333A-4AA0-4E2C-B2FC-D625DDB7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8938"/>
            <a:ext cx="10972800" cy="365125"/>
          </a:xfrm>
        </p:spPr>
        <p:txBody>
          <a:bodyPr/>
          <a:lstStyle/>
          <a:p>
            <a:pPr algn="ctr"/>
            <a:r>
              <a:rPr lang="en-US" dirty="0"/>
              <a:t>Employee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9EA9F-0CA7-4DA8-8452-6A4098F5E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9A5E95-9C12-4474-B469-9280E2A3D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94" y="1500551"/>
            <a:ext cx="5478795" cy="2699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A46F30-DCA8-42FC-A317-003A2A385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632" y="4200460"/>
            <a:ext cx="2889673" cy="2459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185408-1084-469C-88C8-05A2F09DB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38" y="1093457"/>
            <a:ext cx="4379337" cy="3054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963556-8D6C-485F-8244-274560B1F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961" y="4200460"/>
            <a:ext cx="2223377" cy="18653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BAFA3-3A72-4410-A5B5-3CFA8A579D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Capital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3400"/>
            <a:ext cx="10972800" cy="4298462"/>
          </a:xfrm>
        </p:spPr>
        <p:txBody>
          <a:bodyPr>
            <a:normAutofit/>
          </a:bodyPr>
          <a:lstStyle/>
          <a:p>
            <a:r>
              <a:rPr lang="en-US" sz="2000" dirty="0"/>
              <a:t>The size and historic nature of the College of Charleston campus is both an asset and a challenge. </a:t>
            </a:r>
          </a:p>
          <a:p>
            <a:r>
              <a:rPr lang="en-US" sz="2000" dirty="0"/>
              <a:t>The College has 155 owned and leased buildings totaling 3.5 million square feet. </a:t>
            </a:r>
          </a:p>
          <a:p>
            <a:r>
              <a:rPr lang="en-US" sz="2000" dirty="0"/>
              <a:t>With an average age of 110 years, over half (55%) of our buildings are over 100 years old. </a:t>
            </a:r>
          </a:p>
          <a:p>
            <a:r>
              <a:rPr lang="en-US" sz="2000" dirty="0"/>
              <a:t>We maintain an active capital and maintenance campaign. </a:t>
            </a:r>
          </a:p>
          <a:p>
            <a:r>
              <a:rPr lang="en-US" sz="2000" dirty="0"/>
              <a:t>We have a universal Capital Improvement Fee as part of our full tuition/fee structure.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current fee is $906/semester generating $17.4M/FY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$622 of the $906 is currently pledged for debt service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balance of the fee is used to fund on-going capital projects and maintenance - $284/semester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541" y="375978"/>
            <a:ext cx="1159707" cy="11597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2833B-2F5E-422B-A477-D865FD1386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55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Capital Renewal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$9.9M capital renewal investment FY20 – FY22</a:t>
            </a:r>
          </a:p>
          <a:p>
            <a:r>
              <a:rPr lang="en-US" sz="2400" dirty="0"/>
              <a:t>$54 million reduction in capital renewal need since 2020</a:t>
            </a:r>
          </a:p>
          <a:p>
            <a:r>
              <a:rPr lang="en-US" sz="2400" dirty="0"/>
              <a:t>E&amp;G Facilities:</a:t>
            </a:r>
          </a:p>
          <a:p>
            <a:pPr lvl="1"/>
            <a:r>
              <a:rPr lang="en-US" sz="2400" dirty="0"/>
              <a:t>$144 million to get to a 90% condition (acceptable)</a:t>
            </a:r>
          </a:p>
          <a:p>
            <a:pPr lvl="1"/>
            <a:r>
              <a:rPr lang="en-US" sz="2400" dirty="0"/>
              <a:t>$99 million to get to an 80% condition</a:t>
            </a:r>
          </a:p>
          <a:p>
            <a:r>
              <a:rPr lang="en-US" sz="2400" dirty="0"/>
              <a:t>All Facilities: </a:t>
            </a:r>
            <a:r>
              <a:rPr lang="en-US" sz="2600" dirty="0"/>
              <a:t>$238 million to get to a 90% condition</a:t>
            </a:r>
          </a:p>
          <a:p>
            <a:r>
              <a:rPr lang="en-US" sz="2400" dirty="0"/>
              <a:t>Average building condition code for </a:t>
            </a:r>
            <a:r>
              <a:rPr lang="en-US" sz="2400"/>
              <a:t>all buildings (0 to 100) = 47</a:t>
            </a:r>
          </a:p>
          <a:p>
            <a:r>
              <a:rPr lang="en-US" sz="2400" dirty="0"/>
              <a:t>Continue to invest at least $3 million annually AND</a:t>
            </a:r>
          </a:p>
          <a:p>
            <a:r>
              <a:rPr lang="en-US" sz="2400" dirty="0"/>
              <a:t>Pursue capital project funding that will address building renovations and related renewal needs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541" y="375978"/>
            <a:ext cx="1159707" cy="11597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CCF2D-E8C8-4D00-A589-50D6D8062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0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AFA7A7-984A-42E6-B1E1-A893E2BFB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9DB162-7056-4F02-B6B0-8ACD9785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557" y="222307"/>
            <a:ext cx="2050553" cy="565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C0D407-0201-40FB-9093-A618A9A8D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261" y="833437"/>
            <a:ext cx="8403478" cy="54380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46127-5180-4CC0-BEB6-ABC8B4113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00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3096"/>
            <a:ext cx="10972800" cy="457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Capital Renewal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885" y="3727450"/>
            <a:ext cx="6525817" cy="2318854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274320" lvl="1" indent="0" algn="ctr">
              <a:buNone/>
            </a:pPr>
            <a:endParaRPr lang="en-US" sz="1900" i="1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541" y="375978"/>
            <a:ext cx="1159707" cy="11597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3D4ADE-9FB5-478C-A119-9AEEFB6E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4" y="1239525"/>
            <a:ext cx="8775691" cy="49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9F474-175E-41BF-9D57-7DD0F600A7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80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Capital Renewal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885" y="3727450"/>
            <a:ext cx="6525817" cy="2318854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274320" lvl="1" indent="0" algn="ctr">
              <a:buNone/>
            </a:pPr>
            <a:endParaRPr lang="en-US" sz="1900" i="1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541" y="375978"/>
            <a:ext cx="1159707" cy="11597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96E72BF-F4E9-4C94-9D63-2BCCB2871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12" y="1792357"/>
            <a:ext cx="6971072" cy="44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F91B9-36CE-483A-BCC7-92A06DB41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70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48E168-177B-4E39-AFF7-B2B99C84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387CD49-F7D3-45E1-9638-09296978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3096"/>
            <a:ext cx="10972800" cy="457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Capital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72458-E67B-4D2B-837A-7D1006858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8189"/>
            <a:ext cx="11582400" cy="48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3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2BC3-CFDA-4D79-AABB-2D82135C4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ECE34-0C65-4FC2-B96A-468518811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053" y="1097280"/>
            <a:ext cx="3915616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Thank you for your time.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We are happy to answer any questions.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Andrew Hsu, President </a:t>
            </a:r>
          </a:p>
          <a:p>
            <a:pPr marL="0" indent="0">
              <a:buNone/>
            </a:pPr>
            <a:r>
              <a:rPr lang="en-US" sz="1800" dirty="0"/>
              <a:t>Paul Patrick, Chief of Staff</a:t>
            </a:r>
          </a:p>
          <a:p>
            <a:pPr marL="0" indent="0">
              <a:buNone/>
            </a:pPr>
            <a:r>
              <a:rPr lang="en-US" sz="1800" dirty="0"/>
              <a:t>John </a:t>
            </a:r>
            <a:r>
              <a:rPr lang="en-US" sz="1800"/>
              <a:t>Loonan, Chief </a:t>
            </a:r>
            <a:r>
              <a:rPr lang="en-US" sz="1800" dirty="0"/>
              <a:t>Financial Officer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0CD4F-70A1-413C-B33C-F033BC3E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" y="346417"/>
            <a:ext cx="7780952" cy="5649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5B2CF-A0D3-485E-9C44-A89BF8526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777" y="140677"/>
            <a:ext cx="3059723" cy="7096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D1CB-A833-4451-9FDE-5D3D1405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300F"/>
                </a:solidFill>
              </a:rPr>
              <a:pPr/>
              <a:t>33</a:t>
            </a:fld>
            <a:endParaRPr lang="en-US" dirty="0">
              <a:solidFill>
                <a:srgbClr val="A53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7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AE97-F6B7-46E9-9CDB-BB792C0F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418" y="443410"/>
            <a:ext cx="5811163" cy="6782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APPROPRIATION HISTORY</a:t>
            </a:r>
          </a:p>
        </p:txBody>
      </p:sp>
      <p:graphicFrame>
        <p:nvGraphicFramePr>
          <p:cNvPr id="7" name="Content Placeholder 14">
            <a:extLst>
              <a:ext uri="{FF2B5EF4-FFF2-40B4-BE49-F238E27FC236}">
                <a16:creationId xmlns:a16="http://schemas.microsoft.com/office/drawing/2014/main" id="{365626A0-8669-4045-96A0-E26D9621B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3094120"/>
              </p:ext>
            </p:extLst>
          </p:nvPr>
        </p:nvGraphicFramePr>
        <p:xfrm>
          <a:off x="1488716" y="2029470"/>
          <a:ext cx="9214568" cy="3356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9407">
                  <a:extLst>
                    <a:ext uri="{9D8B030D-6E8A-4147-A177-3AD203B41FA5}">
                      <a16:colId xmlns:a16="http://schemas.microsoft.com/office/drawing/2014/main" val="3742912660"/>
                    </a:ext>
                  </a:extLst>
                </a:gridCol>
                <a:gridCol w="2159407">
                  <a:extLst>
                    <a:ext uri="{9D8B030D-6E8A-4147-A177-3AD203B41FA5}">
                      <a16:colId xmlns:a16="http://schemas.microsoft.com/office/drawing/2014/main" val="1465004767"/>
                    </a:ext>
                  </a:extLst>
                </a:gridCol>
                <a:gridCol w="2080421">
                  <a:extLst>
                    <a:ext uri="{9D8B030D-6E8A-4147-A177-3AD203B41FA5}">
                      <a16:colId xmlns:a16="http://schemas.microsoft.com/office/drawing/2014/main" val="3317935742"/>
                    </a:ext>
                  </a:extLst>
                </a:gridCol>
                <a:gridCol w="2815333">
                  <a:extLst>
                    <a:ext uri="{9D8B030D-6E8A-4147-A177-3AD203B41FA5}">
                      <a16:colId xmlns:a16="http://schemas.microsoft.com/office/drawing/2014/main" val="3379041707"/>
                    </a:ext>
                  </a:extLst>
                </a:gridCol>
              </a:tblGrid>
              <a:tr h="535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4F5F0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Recurring State Funds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Nonrecurring/Capital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Total Funds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5355493"/>
                  </a:ext>
                </a:extLst>
              </a:tr>
              <a:tr h="55720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4F5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Fiscal Year 2022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$33,463,082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$10,729,884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$276,025,848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4761946"/>
                  </a:ext>
                </a:extLst>
              </a:tr>
              <a:tr h="55720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4F5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Fiscal Year 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$30,814,507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$276,934,738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7013103"/>
                  </a:ext>
                </a:extLst>
              </a:tr>
              <a:tr h="5572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Fiscal Year 2020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$30,814,507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$7,000,000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$273,377,273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1582387"/>
                  </a:ext>
                </a:extLst>
              </a:tr>
              <a:tr h="5572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Fiscal Year 2019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$26,696,579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$3,500,000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$269,259,355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8704658"/>
                  </a:ext>
                </a:extLst>
              </a:tr>
              <a:tr h="5915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4F5F0"/>
                          </a:solidFill>
                          <a:effectLst/>
                        </a:rPr>
                        <a:t>Fiscal Year 2018</a:t>
                      </a:r>
                      <a:endParaRPr lang="en-US" sz="1100" dirty="0">
                        <a:solidFill>
                          <a:srgbClr val="F4F5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$25,369,672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$267,932,448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207966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153F657-81C2-4BC1-ADED-3827D178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386" y="327054"/>
            <a:ext cx="2050553" cy="5650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BEB742-2C16-4934-9441-3720E34E7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3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AE97-F6B7-46E9-9CDB-BB792C0F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266" y="443409"/>
            <a:ext cx="7735468" cy="6782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TUITION INCREASE HISTORY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53F657-81C2-4BC1-ADED-3827D178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386" y="327054"/>
            <a:ext cx="2050553" cy="565093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49A7F60-F429-4852-B8BA-2765EC5D36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349946"/>
              </p:ext>
            </p:extLst>
          </p:nvPr>
        </p:nvGraphicFramePr>
        <p:xfrm>
          <a:off x="1531088" y="1803399"/>
          <a:ext cx="8559210" cy="309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070">
                  <a:extLst>
                    <a:ext uri="{9D8B030D-6E8A-4147-A177-3AD203B41FA5}">
                      <a16:colId xmlns:a16="http://schemas.microsoft.com/office/drawing/2014/main" val="2113031383"/>
                    </a:ext>
                  </a:extLst>
                </a:gridCol>
                <a:gridCol w="2853070">
                  <a:extLst>
                    <a:ext uri="{9D8B030D-6E8A-4147-A177-3AD203B41FA5}">
                      <a16:colId xmlns:a16="http://schemas.microsoft.com/office/drawing/2014/main" val="2386486211"/>
                    </a:ext>
                  </a:extLst>
                </a:gridCol>
                <a:gridCol w="2853070">
                  <a:extLst>
                    <a:ext uri="{9D8B030D-6E8A-4147-A177-3AD203B41FA5}">
                      <a16:colId xmlns:a16="http://schemas.microsoft.com/office/drawing/2014/main" val="2232753925"/>
                    </a:ext>
                  </a:extLst>
                </a:gridCol>
              </a:tblGrid>
              <a:tr h="619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Fiscal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Nonresident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350363"/>
                  </a:ext>
                </a:extLst>
              </a:tr>
              <a:tr h="619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87142"/>
                  </a:ext>
                </a:extLst>
              </a:tr>
              <a:tr h="619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443436"/>
                  </a:ext>
                </a:extLst>
              </a:tr>
              <a:tr h="619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435109"/>
                  </a:ext>
                </a:extLst>
              </a:tr>
              <a:tr h="619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89010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BADA8-5908-4D15-8F9A-6273E7A90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DCF7-E57B-489C-8C77-4A2B8FBB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781" y="634977"/>
            <a:ext cx="6982437" cy="92290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 22 Projected Current Revenue 					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5419086-5113-4EAA-9479-D211E448A2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951342"/>
              </p:ext>
            </p:extLst>
          </p:nvPr>
        </p:nvGraphicFramePr>
        <p:xfrm>
          <a:off x="609600" y="1803400"/>
          <a:ext cx="10972800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601DD8-55D8-402E-9F61-2D0DB1E581B0}"/>
              </a:ext>
            </a:extLst>
          </p:cNvPr>
          <p:cNvSpPr/>
          <p:nvPr/>
        </p:nvSpPr>
        <p:spPr>
          <a:xfrm>
            <a:off x="2499917" y="2927759"/>
            <a:ext cx="2147583" cy="292775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A6099-F45D-4DC9-88D1-DD4187A86A3B}"/>
              </a:ext>
            </a:extLst>
          </p:cNvPr>
          <p:cNvSpPr txBox="1"/>
          <p:nvPr/>
        </p:nvSpPr>
        <p:spPr>
          <a:xfrm>
            <a:off x="2440791" y="4093694"/>
            <a:ext cx="226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State </a:t>
            </a:r>
            <a:r>
              <a:rPr lang="en-US" sz="1200" dirty="0">
                <a:solidFill>
                  <a:prstClr val="black"/>
                </a:solidFill>
                <a:latin typeface="+mn-lt"/>
                <a:ea typeface="+mn-ea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$50M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137F8-0E78-4AEE-B9CC-9B603DC08452}"/>
              </a:ext>
            </a:extLst>
          </p:cNvPr>
          <p:cNvSpPr txBox="1"/>
          <p:nvPr/>
        </p:nvSpPr>
        <p:spPr>
          <a:xfrm>
            <a:off x="7754226" y="5699803"/>
            <a:ext cx="2831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*$12.5M Student Aid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674A6-005E-4E5B-9D53-C7E48F88C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1817" y="64391"/>
            <a:ext cx="2054530" cy="5705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70781-A258-4A21-B85A-CEBFD32653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8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DCF7-E57B-489C-8C77-4A2B8FBB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 22 Projected Current Expenses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5419086-5113-4EAA-9479-D211E448A2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962484"/>
              </p:ext>
            </p:extLst>
          </p:nvPr>
        </p:nvGraphicFramePr>
        <p:xfrm>
          <a:off x="609600" y="1803400"/>
          <a:ext cx="10972800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7C74FFA-4A75-4CD3-A571-938F34F07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1817" y="64391"/>
            <a:ext cx="2054530" cy="5705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DE198-7A73-481C-B9EC-8F234BDB3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728F-6C17-48EE-8890-9EF8BF61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 2023 RECURRING REQUEST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B96A2-3D39-465B-9369-5F42C2EC1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$4M – Operations Cost Escalations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This increase represents about a 11% increase year-over-year.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Charleston-North Charleston metro area is the most expensive in the state.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The additional funds would be used to make sure that a College of Charleston education remains affordable and accessible to all South Carolina students.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We would also continue to grow and enhance programs that are demanded by the local business community.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5E581-8381-42D9-AA8B-7C4DF0976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B560B-B5D2-4C26-B7E2-F206826092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2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5153-3545-4358-8FB1-B59AE5D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FY 2023 NON-RECURRING REQUES</a:t>
            </a:r>
            <a:r>
              <a:rPr lang="en-US" b="1" dirty="0">
                <a:solidFill>
                  <a:schemeClr val="tx1"/>
                </a:solidFill>
              </a:rPr>
              <a:t>T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95B6B-34B1-46DB-980C-F5E619ED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D56E12-1667-4CC5-BB98-13E67D97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57" y="183572"/>
            <a:ext cx="2050553" cy="565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4E041-4139-4BD8-9949-8EA0A248DF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86C0CE-8DAF-47D8-A153-22CE754D91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85062"/>
      </p:ext>
    </p:extLst>
  </p:cSld>
  <p:clrMapOvr>
    <a:masterClrMapping/>
  </p:clrMapOvr>
</p:sld>
</file>

<file path=ppt/theme/theme1.xml><?xml version="1.0" encoding="utf-8"?>
<a:theme xmlns:a="http://schemas.openxmlformats.org/drawingml/2006/main" name="College Of Charleston PPT Template">
  <a:themeElements>
    <a:clrScheme name="CollegeOfCharleston">
      <a:dk1>
        <a:srgbClr val="660000"/>
      </a:dk1>
      <a:lt1>
        <a:srgbClr val="FFFFFF"/>
      </a:lt1>
      <a:dk2>
        <a:srgbClr val="4C3327"/>
      </a:dk2>
      <a:lt2>
        <a:srgbClr val="F8F8F8"/>
      </a:lt2>
      <a:accent1>
        <a:srgbClr val="660000"/>
      </a:accent1>
      <a:accent2>
        <a:srgbClr val="ED2838"/>
      </a:accent2>
      <a:accent3>
        <a:srgbClr val="F69240"/>
      </a:accent3>
      <a:accent4>
        <a:srgbClr val="024730"/>
      </a:accent4>
      <a:accent5>
        <a:srgbClr val="79B800"/>
      </a:accent5>
      <a:accent6>
        <a:srgbClr val="758085"/>
      </a:accent6>
      <a:hlink>
        <a:srgbClr val="0083BE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AAF5A60D2D24D850377FDFC63F649" ma:contentTypeVersion="14" ma:contentTypeDescription="Create a new document." ma:contentTypeScope="" ma:versionID="7a414fbd6a712e3cce21e805f615b0f2">
  <xsd:schema xmlns:xsd="http://www.w3.org/2001/XMLSchema" xmlns:xs="http://www.w3.org/2001/XMLSchema" xmlns:p="http://schemas.microsoft.com/office/2006/metadata/properties" xmlns:ns3="e5ba203d-8b15-434e-b28f-e00711f9541b" xmlns:ns4="faf12a7d-5faa-4ac5-b0d9-5e9b50742ab3" targetNamespace="http://schemas.microsoft.com/office/2006/metadata/properties" ma:root="true" ma:fieldsID="42adf0e7bee4818b65425adb3571e89a" ns3:_="" ns4:_="">
    <xsd:import namespace="e5ba203d-8b15-434e-b28f-e00711f9541b"/>
    <xsd:import namespace="faf12a7d-5faa-4ac5-b0d9-5e9b50742a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a203d-8b15-434e-b28f-e00711f95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12a7d-5faa-4ac5-b0d9-5e9b50742a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5A49E9-985D-4E5B-86EB-8C88B3C072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ba203d-8b15-434e-b28f-e00711f9541b"/>
    <ds:schemaRef ds:uri="faf12a7d-5faa-4ac5-b0d9-5e9b50742a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B0EAE2-F0E4-4BEC-824F-D522089CD6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C04845-2D96-4B05-AACA-9C1D3EDEF7BD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af12a7d-5faa-4ac5-b0d9-5e9b50742ab3"/>
    <ds:schemaRef ds:uri="e5ba203d-8b15-434e-b28f-e00711f9541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7535</TotalTime>
  <Words>831</Words>
  <Application>Microsoft Office PowerPoint</Application>
  <PresentationFormat>Widescreen</PresentationFormat>
  <Paragraphs>195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ＭＳ Ｐゴシック</vt:lpstr>
      <vt:lpstr>Arial</vt:lpstr>
      <vt:lpstr>Calibri</vt:lpstr>
      <vt:lpstr>Corbel</vt:lpstr>
      <vt:lpstr>Times New Roman</vt:lpstr>
      <vt:lpstr>College Of Charleston PPT Template</vt:lpstr>
      <vt:lpstr>FY 2022/2023 Budget Presentation House Ways and Means Committee January 12, 2022</vt:lpstr>
      <vt:lpstr>FALL UPDATE</vt:lpstr>
      <vt:lpstr>PowerPoint Presentation</vt:lpstr>
      <vt:lpstr>APPROPRIATION HISTORY</vt:lpstr>
      <vt:lpstr>TUITION INCREASE HISTORY</vt:lpstr>
      <vt:lpstr>FY 22 Projected Current Revenue      </vt:lpstr>
      <vt:lpstr>FY 22 Projected Current Expenses</vt:lpstr>
      <vt:lpstr>FY 2023 RECURRING REQUEST </vt:lpstr>
      <vt:lpstr>FY 2023 NON-RECURRING REQUEST </vt:lpstr>
      <vt:lpstr>FY 2023 CAPITAL REQUEST</vt:lpstr>
      <vt:lpstr>FY 2023 Federal Funds, Other Funds, and FTE Requests  </vt:lpstr>
      <vt:lpstr>PROVISO REQUEST</vt:lpstr>
      <vt:lpstr>Appendix</vt:lpstr>
      <vt:lpstr>Student Enrollment</vt:lpstr>
      <vt:lpstr>Student Enrollment By School </vt:lpstr>
      <vt:lpstr>Fall 2021 Students By Tuition Residency</vt:lpstr>
      <vt:lpstr>Minority Student Enrollment (5 Year Change)</vt:lpstr>
      <vt:lpstr>Student Success/Graduation Rate</vt:lpstr>
      <vt:lpstr>Tuition History</vt:lpstr>
      <vt:lpstr>2021-2022 Tuition &amp; Fee Schedule</vt:lpstr>
      <vt:lpstr>2021-2022 Tuition &amp; Fee Schedule</vt:lpstr>
      <vt:lpstr>2021-2022 Tuition &amp; Fee Schedule (continued)</vt:lpstr>
      <vt:lpstr>Scholarships</vt:lpstr>
      <vt:lpstr>Scholarships (continued)</vt:lpstr>
      <vt:lpstr>4% Waiver and Abatement Report</vt:lpstr>
      <vt:lpstr>Outstanding Debt</vt:lpstr>
      <vt:lpstr>Employee Data</vt:lpstr>
      <vt:lpstr>Capital Plan</vt:lpstr>
      <vt:lpstr>Capital Renewal</vt:lpstr>
      <vt:lpstr>Capital Renewal Investment</vt:lpstr>
      <vt:lpstr>Capital Renewal</vt:lpstr>
      <vt:lpstr>Capital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2021/2022 Budget Presentation House Ways and Means Committee January 12, 2020</dc:title>
  <dc:creator>Dawn Willan</dc:creator>
  <cp:lastModifiedBy>AJ Newton</cp:lastModifiedBy>
  <cp:revision>87</cp:revision>
  <cp:lastPrinted>2022-01-10T16:20:44Z</cp:lastPrinted>
  <dcterms:created xsi:type="dcterms:W3CDTF">2020-12-17T16:16:25Z</dcterms:created>
  <dcterms:modified xsi:type="dcterms:W3CDTF">2022-01-10T16:21:25Z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0x010100CF5AAF5A60D2D24D850377FDFC63F649</vt:lpwstr>
  </property>
</Properties>
</file>